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02"/>
  </p:notesMasterIdLst>
  <p:sldIdLst>
    <p:sldId id="256" r:id="rId89"/>
    <p:sldId id="257" r:id="rId90"/>
    <p:sldId id="258" r:id="rId91"/>
    <p:sldId id="259" r:id="rId92"/>
    <p:sldId id="260" r:id="rId93"/>
    <p:sldId id="261" r:id="rId94"/>
    <p:sldId id="262" r:id="rId95"/>
    <p:sldId id="263" r:id="rId96"/>
    <p:sldId id="264" r:id="rId97"/>
    <p:sldId id="265" r:id="rId98"/>
    <p:sldId id="266" r:id="rId99"/>
    <p:sldId id="267" r:id="rId100"/>
    <p:sldId id="268" r:id="rId101"/>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Ovo" charset="1" panose="02020502070400060406"/>
      <p:regular r:id="rId12"/>
    </p:embeddedFont>
    <p:embeddedFont>
      <p:font typeface="Poppins Thin" charset="1" panose="00000300000000000000"/>
      <p:regular r:id="rId13"/>
    </p:embeddedFont>
    <p:embeddedFont>
      <p:font typeface="Poppins Thin Bold" charset="1" panose="00000400000000000000"/>
      <p:regular r:id="rId14"/>
    </p:embeddedFont>
    <p:embeddedFont>
      <p:font typeface="Poppins Thin Italics" charset="1" panose="00000300000000000000"/>
      <p:regular r:id="rId15"/>
    </p:embeddedFont>
    <p:embeddedFont>
      <p:font typeface="Poppins Thin Bold Italics" charset="1" panose="00000400000000000000"/>
      <p:regular r:id="rId16"/>
    </p:embeddedFont>
    <p:embeddedFont>
      <p:font typeface="Canva Sans" charset="1" panose="020B0503030501040103"/>
      <p:regular r:id="rId17"/>
    </p:embeddedFont>
    <p:embeddedFont>
      <p:font typeface="Canva Sans Bold" charset="1" panose="020B0803030501040103"/>
      <p:regular r:id="rId18"/>
    </p:embeddedFont>
    <p:embeddedFont>
      <p:font typeface="Canva Sans Italics" charset="1" panose="020B0503030501040103"/>
      <p:regular r:id="rId19"/>
    </p:embeddedFont>
    <p:embeddedFont>
      <p:font typeface="Canva Sans Bold Italics" charset="1" panose="020B0803030501040103"/>
      <p:regular r:id="rId20"/>
    </p:embeddedFont>
    <p:embeddedFont>
      <p:font typeface="Raleway" charset="1" panose="020B0503030101060003"/>
      <p:regular r:id="rId21"/>
    </p:embeddedFont>
    <p:embeddedFont>
      <p:font typeface="Raleway Bold" charset="1" panose="020B0803030101060003"/>
      <p:regular r:id="rId22"/>
    </p:embeddedFont>
    <p:embeddedFont>
      <p:font typeface="Raleway Thin" charset="1" panose="020B0203030101060003"/>
      <p:regular r:id="rId23"/>
    </p:embeddedFont>
    <p:embeddedFont>
      <p:font typeface="Raleway Heavy" charset="1" panose="020B0003030101060003"/>
      <p:regular r:id="rId24"/>
    </p:embeddedFont>
    <p:embeddedFont>
      <p:font typeface="Poppins" charset="1" panose="00000500000000000000"/>
      <p:regular r:id="rId25"/>
    </p:embeddedFont>
    <p:embeddedFont>
      <p:font typeface="Poppins Bold" charset="1" panose="00000800000000000000"/>
      <p:regular r:id="rId26"/>
    </p:embeddedFont>
    <p:embeddedFont>
      <p:font typeface="Poppins Italics" charset="1" panose="00000500000000000000"/>
      <p:regular r:id="rId27"/>
    </p:embeddedFont>
    <p:embeddedFont>
      <p:font typeface="Poppins Bold Italics" charset="1" panose="00000800000000000000"/>
      <p:regular r:id="rId28"/>
    </p:embeddedFont>
    <p:embeddedFont>
      <p:font typeface="Poppins Thin" charset="1" panose="00000300000000000000"/>
      <p:regular r:id="rId29"/>
    </p:embeddedFont>
    <p:embeddedFont>
      <p:font typeface="Poppins Thin Italics" charset="1" panose="00000300000000000000"/>
      <p:regular r:id="rId30"/>
    </p:embeddedFont>
    <p:embeddedFont>
      <p:font typeface="Poppins Extra-Light" charset="1" panose="00000300000000000000"/>
      <p:regular r:id="rId31"/>
    </p:embeddedFont>
    <p:embeddedFont>
      <p:font typeface="Poppins Extra-Light Italics" charset="1" panose="00000300000000000000"/>
      <p:regular r:id="rId32"/>
    </p:embeddedFont>
    <p:embeddedFont>
      <p:font typeface="Poppins Light" charset="1" panose="00000400000000000000"/>
      <p:regular r:id="rId33"/>
    </p:embeddedFont>
    <p:embeddedFont>
      <p:font typeface="Poppins Light Italics" charset="1" panose="00000400000000000000"/>
      <p:regular r:id="rId34"/>
    </p:embeddedFont>
    <p:embeddedFont>
      <p:font typeface="Poppins Medium" charset="1" panose="00000600000000000000"/>
      <p:regular r:id="rId35"/>
    </p:embeddedFont>
    <p:embeddedFont>
      <p:font typeface="Poppins Medium Italics" charset="1" panose="00000600000000000000"/>
      <p:regular r:id="rId36"/>
    </p:embeddedFont>
    <p:embeddedFont>
      <p:font typeface="Poppins Semi-Bold" charset="1" panose="00000700000000000000"/>
      <p:regular r:id="rId37"/>
    </p:embeddedFont>
    <p:embeddedFont>
      <p:font typeface="Poppins Semi-Bold Italics" charset="1" panose="00000700000000000000"/>
      <p:regular r:id="rId38"/>
    </p:embeddedFont>
    <p:embeddedFont>
      <p:font typeface="Poppins Ultra-Bold" charset="1" panose="00000900000000000000"/>
      <p:regular r:id="rId39"/>
    </p:embeddedFont>
    <p:embeddedFont>
      <p:font typeface="Poppins Ultra-Bold Italics" charset="1" panose="00000900000000000000"/>
      <p:regular r:id="rId40"/>
    </p:embeddedFont>
    <p:embeddedFont>
      <p:font typeface="Poppins Heavy" charset="1" panose="00000A00000000000000"/>
      <p:regular r:id="rId41"/>
    </p:embeddedFont>
    <p:embeddedFont>
      <p:font typeface="Poppins Heavy Italics" charset="1" panose="00000A00000000000000"/>
      <p:regular r:id="rId42"/>
    </p:embeddedFont>
    <p:embeddedFont>
      <p:font typeface="Codec Pro" charset="1" panose="00000500000000000000"/>
      <p:regular r:id="rId43"/>
    </p:embeddedFont>
    <p:embeddedFont>
      <p:font typeface="Codec Pro Bold" charset="1" panose="00000600000000000000"/>
      <p:regular r:id="rId44"/>
    </p:embeddedFont>
    <p:embeddedFont>
      <p:font typeface="Codec Pro Thin" charset="1" panose="00000200000000000000"/>
      <p:regular r:id="rId45"/>
    </p:embeddedFont>
    <p:embeddedFont>
      <p:font typeface="Codec Pro Light" charset="1" panose="00000300000000000000"/>
      <p:regular r:id="rId46"/>
    </p:embeddedFont>
    <p:embeddedFont>
      <p:font typeface="Codec Pro Ultra-Bold" charset="1" panose="00000700000000000000"/>
      <p:regular r:id="rId47"/>
    </p:embeddedFont>
    <p:embeddedFont>
      <p:font typeface="Codec Pro Heavy" charset="1" panose="00000A00000000000000"/>
      <p:regular r:id="rId48"/>
    </p:embeddedFont>
    <p:embeddedFont>
      <p:font typeface="Now" charset="1" panose="00000500000000000000"/>
      <p:regular r:id="rId49"/>
    </p:embeddedFont>
    <p:embeddedFont>
      <p:font typeface="Now Bold" charset="1" panose="00000800000000000000"/>
      <p:regular r:id="rId50"/>
    </p:embeddedFont>
    <p:embeddedFont>
      <p:font typeface="Now Thin" charset="1" panose="00000300000000000000"/>
      <p:regular r:id="rId51"/>
    </p:embeddedFont>
    <p:embeddedFont>
      <p:font typeface="Now Light" charset="1" panose="00000400000000000000"/>
      <p:regular r:id="rId52"/>
    </p:embeddedFont>
    <p:embeddedFont>
      <p:font typeface="Now Medium" charset="1" panose="00000600000000000000"/>
      <p:regular r:id="rId53"/>
    </p:embeddedFont>
    <p:embeddedFont>
      <p:font typeface="Now Heavy" charset="1" panose="00000A00000000000000"/>
      <p:regular r:id="rId54"/>
    </p:embeddedFont>
    <p:embeddedFont>
      <p:font typeface="Open Sans" charset="1" panose="020B0606030504020204"/>
      <p:regular r:id="rId55"/>
    </p:embeddedFont>
    <p:embeddedFont>
      <p:font typeface="Open Sans Bold" charset="1" panose="020B0806030504020204"/>
      <p:regular r:id="rId56"/>
    </p:embeddedFont>
    <p:embeddedFont>
      <p:font typeface="Open Sans Italics" charset="1" panose="020B0606030504020204"/>
      <p:regular r:id="rId57"/>
    </p:embeddedFont>
    <p:embeddedFont>
      <p:font typeface="Open Sans Bold Italics" charset="1" panose="020B0806030504020204"/>
      <p:regular r:id="rId58"/>
    </p:embeddedFont>
    <p:embeddedFont>
      <p:font typeface="Open Sans Light" charset="1" panose="020B0306030504020204"/>
      <p:regular r:id="rId59"/>
    </p:embeddedFont>
    <p:embeddedFont>
      <p:font typeface="Open Sans Light Italics" charset="1" panose="020B0306030504020204"/>
      <p:regular r:id="rId60"/>
    </p:embeddedFont>
    <p:embeddedFont>
      <p:font typeface="Open Sans Ultra-Bold" charset="1" panose="00000000000000000000"/>
      <p:regular r:id="rId61"/>
    </p:embeddedFont>
    <p:embeddedFont>
      <p:font typeface="Open Sans Ultra-Bold Italics" charset="1" panose="00000000000000000000"/>
      <p:regular r:id="rId62"/>
    </p:embeddedFont>
    <p:embeddedFont>
      <p:font typeface="Cocomat Pro" charset="1" panose="00000500000000000000"/>
      <p:regular r:id="rId63"/>
    </p:embeddedFont>
    <p:embeddedFont>
      <p:font typeface="Cocomat Pro Bold" charset="1" panose="00000700000000000000"/>
      <p:regular r:id="rId64"/>
    </p:embeddedFont>
    <p:embeddedFont>
      <p:font typeface="Cocomat Pro Italics" charset="1" panose="00000500000000000000"/>
      <p:regular r:id="rId65"/>
    </p:embeddedFont>
    <p:embeddedFont>
      <p:font typeface="Cocomat Pro Bold Italics" charset="1" panose="00000700000000000000"/>
      <p:regular r:id="rId66"/>
    </p:embeddedFont>
    <p:embeddedFont>
      <p:font typeface="Cocomat Pro Thin" charset="1" panose="00000200000000000000"/>
      <p:regular r:id="rId67"/>
    </p:embeddedFont>
    <p:embeddedFont>
      <p:font typeface="Cocomat Pro Thin Italics" charset="1" panose="00000200000000000000"/>
      <p:regular r:id="rId68"/>
    </p:embeddedFont>
    <p:embeddedFont>
      <p:font typeface="Cocomat Pro Heavy" charset="1" panose="00000A00000000000000"/>
      <p:regular r:id="rId69"/>
    </p:embeddedFont>
    <p:embeddedFont>
      <p:font typeface="Cocomat Pro Heavy Italics" charset="1" panose="00000A00000000000000"/>
      <p:regular r:id="rId70"/>
    </p:embeddedFont>
    <p:embeddedFont>
      <p:font typeface="Montserrat" charset="1" panose="00000500000000000000"/>
      <p:regular r:id="rId71"/>
    </p:embeddedFont>
    <p:embeddedFont>
      <p:font typeface="Montserrat Bold" charset="1" panose="00000800000000000000"/>
      <p:regular r:id="rId72"/>
    </p:embeddedFont>
    <p:embeddedFont>
      <p:font typeface="Montserrat Italics" charset="1" panose="00000500000000000000"/>
      <p:regular r:id="rId73"/>
    </p:embeddedFont>
    <p:embeddedFont>
      <p:font typeface="Montserrat Bold Italics" charset="1" panose="00000800000000000000"/>
      <p:regular r:id="rId74"/>
    </p:embeddedFont>
    <p:embeddedFont>
      <p:font typeface="Montserrat Thin" charset="1" panose="00000300000000000000"/>
      <p:regular r:id="rId75"/>
    </p:embeddedFont>
    <p:embeddedFont>
      <p:font typeface="Montserrat Thin Italics" charset="1" panose="00000300000000000000"/>
      <p:regular r:id="rId76"/>
    </p:embeddedFont>
    <p:embeddedFont>
      <p:font typeface="Montserrat Extra-Light" charset="1" panose="00000300000000000000"/>
      <p:regular r:id="rId77"/>
    </p:embeddedFont>
    <p:embeddedFont>
      <p:font typeface="Montserrat Extra-Light Italics" charset="1" panose="00000300000000000000"/>
      <p:regular r:id="rId78"/>
    </p:embeddedFont>
    <p:embeddedFont>
      <p:font typeface="Montserrat Light" charset="1" panose="00000400000000000000"/>
      <p:regular r:id="rId79"/>
    </p:embeddedFont>
    <p:embeddedFont>
      <p:font typeface="Montserrat Light Italics" charset="1" panose="00000400000000000000"/>
      <p:regular r:id="rId80"/>
    </p:embeddedFont>
    <p:embeddedFont>
      <p:font typeface="Montserrat Medium" charset="1" panose="00000600000000000000"/>
      <p:regular r:id="rId81"/>
    </p:embeddedFont>
    <p:embeddedFont>
      <p:font typeface="Montserrat Medium Italics" charset="1" panose="00000600000000000000"/>
      <p:regular r:id="rId82"/>
    </p:embeddedFont>
    <p:embeddedFont>
      <p:font typeface="Montserrat Semi-Bold" charset="1" panose="00000700000000000000"/>
      <p:regular r:id="rId83"/>
    </p:embeddedFont>
    <p:embeddedFont>
      <p:font typeface="Montserrat Semi-Bold Italics" charset="1" panose="00000700000000000000"/>
      <p:regular r:id="rId84"/>
    </p:embeddedFont>
    <p:embeddedFont>
      <p:font typeface="Montserrat Ultra-Bold" charset="1" panose="00000900000000000000"/>
      <p:regular r:id="rId85"/>
    </p:embeddedFont>
    <p:embeddedFont>
      <p:font typeface="Montserrat Ultra-Bold Italics" charset="1" panose="00000900000000000000"/>
      <p:regular r:id="rId86"/>
    </p:embeddedFont>
    <p:embeddedFont>
      <p:font typeface="Montserrat Heavy" charset="1" panose="00000A00000000000000"/>
      <p:regular r:id="rId87"/>
    </p:embeddedFont>
    <p:embeddedFont>
      <p:font typeface="Montserrat Heavy Italics" charset="1" panose="00000A00000000000000"/>
      <p:regular r:id="rId8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12.xml" Type="http://schemas.openxmlformats.org/officeDocument/2006/relationships/slide"/><Relationship Id="rId101" Target="slides/slide13.xml" Type="http://schemas.openxmlformats.org/officeDocument/2006/relationships/slide"/><Relationship Id="rId102" Target="notesMasters/notesMaster1.xml" Type="http://schemas.openxmlformats.org/officeDocument/2006/relationships/notesMaster"/><Relationship Id="rId103" Target="theme/theme2.xml" Type="http://schemas.openxmlformats.org/officeDocument/2006/relationships/theme"/><Relationship Id="rId104" Target="notesSlides/notesSlide1.xml" Type="http://schemas.openxmlformats.org/officeDocument/2006/relationships/note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fonts/font8.fntdata" Type="http://schemas.openxmlformats.org/officeDocument/2006/relationships/font"/><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89" Target="slides/slide1.xml" Type="http://schemas.openxmlformats.org/officeDocument/2006/relationships/slide"/><Relationship Id="rId9" Target="fonts/font9.fntdata" Type="http://schemas.openxmlformats.org/officeDocument/2006/relationships/font"/><Relationship Id="rId90" Target="slides/slide2.xml" Type="http://schemas.openxmlformats.org/officeDocument/2006/relationships/slide"/><Relationship Id="rId91" Target="slides/slide3.xml" Type="http://schemas.openxmlformats.org/officeDocument/2006/relationships/slide"/><Relationship Id="rId92" Target="slides/slide4.xml" Type="http://schemas.openxmlformats.org/officeDocument/2006/relationships/slide"/><Relationship Id="rId93" Target="slides/slide5.xml" Type="http://schemas.openxmlformats.org/officeDocument/2006/relationships/slide"/><Relationship Id="rId94" Target="slides/slide6.xml" Type="http://schemas.openxmlformats.org/officeDocument/2006/relationships/slide"/><Relationship Id="rId95" Target="slides/slide7.xml" Type="http://schemas.openxmlformats.org/officeDocument/2006/relationships/slide"/><Relationship Id="rId96" Target="slides/slide8.xml" Type="http://schemas.openxmlformats.org/officeDocument/2006/relationships/slide"/><Relationship Id="rId97" Target="slides/slide9.xml" Type="http://schemas.openxmlformats.org/officeDocument/2006/relationships/slide"/><Relationship Id="rId98" Target="slides/slide10.xml" Type="http://schemas.openxmlformats.org/officeDocument/2006/relationships/slide"/><Relationship Id="rId99" Target="slides/slide11.xml" Type="http://schemas.openxmlformats.org/officeDocument/2006/relationships/slide"/></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FILTERING WE IMPLENTED BUTTERWORTH STYLE FILTER. dOESN'T WORK A EXPECTED WE HAVE HARDED CODED INPUT .</a:t>
            </a:r>
          </a:p>
          <a:p>
            <a:r>
              <a:rPr lang="en-US"/>
              <a:t/>
            </a:r>
          </a:p>
          <a:p>
            <a:r>
              <a:rPr lang="en-US"/>
              <a:t>oNE OF THE MOST TOUGH PART IN cc IMPLEMENTTAION WAS ARTICFACT REMOVING WE USE CALUCLUAT START AND AND END SLOPE AND USE THESE FOR CALULATING COFITIENTS OF SPLINE  tHEN WE DID A CUPIC SPLINE AND A PIECE . THEN WE DEFINE BRA=EAK POINT FOR CUBIC SPLINE AND THEN EVALUATE THE PICEWISE FUNCTIONS ON THOSE POINTS AND SUBSTITUE IT WITH ARTIFICIAL ARTIFACT.</a:t>
            </a:r>
          </a:p>
          <a:p>
            <a:r>
              <a:rPr lang="en-US"/>
              <a:t/>
            </a:r>
          </a:p>
          <a:p>
            <a:r>
              <a:rPr lang="en-US"/>
              <a:t>FOR ARTIFACT DETECT we used math library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27.png" Type="http://schemas.openxmlformats.org/officeDocument/2006/relationships/image"/><Relationship Id="rId13" Target="../media/image28.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jpeg" Type="http://schemas.openxmlformats.org/officeDocument/2006/relationships/image"/><Relationship Id="rId7" Target="../media/image9.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jpeg" Type="http://schemas.openxmlformats.org/officeDocument/2006/relationships/image"/><Relationship Id="rId5" Target="../media/image1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3EDE0"/>
        </a:solidFill>
      </p:bgPr>
    </p:bg>
    <p:spTree>
      <p:nvGrpSpPr>
        <p:cNvPr id="1" name=""/>
        <p:cNvGrpSpPr/>
        <p:nvPr/>
      </p:nvGrpSpPr>
      <p:grpSpPr>
        <a:xfrm>
          <a:off x="0" y="0"/>
          <a:ext cx="0" cy="0"/>
          <a:chOff x="0" y="0"/>
          <a:chExt cx="0" cy="0"/>
        </a:xfrm>
      </p:grpSpPr>
      <p:grpSp>
        <p:nvGrpSpPr>
          <p:cNvPr name="Group 2" id="2"/>
          <p:cNvGrpSpPr/>
          <p:nvPr/>
        </p:nvGrpSpPr>
        <p:grpSpPr>
          <a:xfrm rot="0">
            <a:off x="11067960" y="-4255519"/>
            <a:ext cx="11724161" cy="11724161"/>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52F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357959" y="1387725"/>
            <a:ext cx="806773" cy="437674"/>
          </a:xfrm>
          <a:custGeom>
            <a:avLst/>
            <a:gdLst/>
            <a:ahLst/>
            <a:cxnLst/>
            <a:rect r="r" b="b" t="t" l="l"/>
            <a:pathLst>
              <a:path h="437674" w="806773">
                <a:moveTo>
                  <a:pt x="0" y="0"/>
                </a:moveTo>
                <a:lnTo>
                  <a:pt x="806774" y="0"/>
                </a:lnTo>
                <a:lnTo>
                  <a:pt x="806774" y="437674"/>
                </a:lnTo>
                <a:lnTo>
                  <a:pt x="0" y="4376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805729" y="8866036"/>
            <a:ext cx="453571" cy="453571"/>
            <a:chOff x="0" y="0"/>
            <a:chExt cx="812800" cy="812800"/>
          </a:xfrm>
        </p:grpSpPr>
        <p:sp>
          <p:nvSpPr>
            <p:cNvPr name="Freeform 7" id="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52FF"/>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rot="0">
            <a:off x="16915740" y="9092822"/>
            <a:ext cx="233549" cy="0"/>
          </a:xfrm>
          <a:prstGeom prst="line">
            <a:avLst/>
          </a:prstGeom>
          <a:ln cap="flat" w="28575">
            <a:solidFill>
              <a:srgbClr val="FFFFFF"/>
            </a:solidFill>
            <a:prstDash val="solid"/>
            <a:headEnd type="none" len="sm" w="sm"/>
            <a:tailEnd type="triangle" len="med" w="lg"/>
          </a:ln>
        </p:spPr>
      </p:sp>
      <p:sp>
        <p:nvSpPr>
          <p:cNvPr name="TextBox 10" id="10"/>
          <p:cNvSpPr txBox="true"/>
          <p:nvPr/>
        </p:nvSpPr>
        <p:spPr>
          <a:xfrm rot="0">
            <a:off x="1357959" y="3561277"/>
            <a:ext cx="5775861" cy="977265"/>
          </a:xfrm>
          <a:prstGeom prst="rect">
            <a:avLst/>
          </a:prstGeom>
        </p:spPr>
        <p:txBody>
          <a:bodyPr anchor="t" rtlCol="false" tIns="0" lIns="0" bIns="0" rIns="0">
            <a:spAutoFit/>
          </a:bodyPr>
          <a:lstStyle/>
          <a:p>
            <a:pPr>
              <a:lnSpc>
                <a:spcPts val="7559"/>
              </a:lnSpc>
              <a:spcBef>
                <a:spcPct val="0"/>
              </a:spcBef>
            </a:pPr>
            <a:r>
              <a:rPr lang="en-US" sz="5400">
                <a:solidFill>
                  <a:srgbClr val="24006B"/>
                </a:solidFill>
                <a:latin typeface="Poppins"/>
              </a:rPr>
              <a:t>Part IV Project </a:t>
            </a:r>
          </a:p>
        </p:txBody>
      </p:sp>
      <p:sp>
        <p:nvSpPr>
          <p:cNvPr name="TextBox 11" id="11"/>
          <p:cNvSpPr txBox="true"/>
          <p:nvPr/>
        </p:nvSpPr>
        <p:spPr>
          <a:xfrm rot="0">
            <a:off x="1357959" y="4452319"/>
            <a:ext cx="10225790" cy="2105025"/>
          </a:xfrm>
          <a:prstGeom prst="rect">
            <a:avLst/>
          </a:prstGeom>
        </p:spPr>
        <p:txBody>
          <a:bodyPr anchor="t" rtlCol="false" tIns="0" lIns="0" bIns="0" rIns="0">
            <a:spAutoFit/>
          </a:bodyPr>
          <a:lstStyle/>
          <a:p>
            <a:pPr>
              <a:lnSpc>
                <a:spcPts val="8400"/>
              </a:lnSpc>
              <a:spcBef>
                <a:spcPct val="0"/>
              </a:spcBef>
            </a:pPr>
            <a:r>
              <a:rPr lang="en-US" sz="6000">
                <a:solidFill>
                  <a:srgbClr val="8C52FF"/>
                </a:solidFill>
                <a:latin typeface="Raleway Bold"/>
              </a:rPr>
              <a:t>Real-time Pacemaker for Gastrointestinal Diseases</a:t>
            </a:r>
          </a:p>
        </p:txBody>
      </p:sp>
      <p:sp>
        <p:nvSpPr>
          <p:cNvPr name="TextBox 12" id="12"/>
          <p:cNvSpPr txBox="true"/>
          <p:nvPr/>
        </p:nvSpPr>
        <p:spPr>
          <a:xfrm rot="0">
            <a:off x="1357959" y="7421017"/>
            <a:ext cx="6105070" cy="2463800"/>
          </a:xfrm>
          <a:prstGeom prst="rect">
            <a:avLst/>
          </a:prstGeom>
        </p:spPr>
        <p:txBody>
          <a:bodyPr anchor="t" rtlCol="false" tIns="0" lIns="0" bIns="0" rIns="0">
            <a:spAutoFit/>
          </a:bodyPr>
          <a:lstStyle/>
          <a:p>
            <a:pPr>
              <a:lnSpc>
                <a:spcPts val="2800"/>
              </a:lnSpc>
            </a:pPr>
            <a:r>
              <a:rPr lang="en-US" sz="2000">
                <a:solidFill>
                  <a:srgbClr val="24006B"/>
                </a:solidFill>
                <a:latin typeface="Open Sans"/>
              </a:rPr>
              <a:t>Glacer Barnett </a:t>
            </a:r>
          </a:p>
          <a:p>
            <a:pPr>
              <a:lnSpc>
                <a:spcPts val="2800"/>
              </a:lnSpc>
            </a:pPr>
            <a:r>
              <a:rPr lang="en-US" sz="2000">
                <a:solidFill>
                  <a:srgbClr val="24006B"/>
                </a:solidFill>
                <a:latin typeface="Open Sans"/>
              </a:rPr>
              <a:t>gbar999</a:t>
            </a:r>
          </a:p>
          <a:p>
            <a:pPr>
              <a:lnSpc>
                <a:spcPts val="2800"/>
              </a:lnSpc>
            </a:pPr>
          </a:p>
          <a:p>
            <a:pPr>
              <a:lnSpc>
                <a:spcPts val="2800"/>
              </a:lnSpc>
            </a:pPr>
            <a:r>
              <a:rPr lang="en-US" sz="2000">
                <a:solidFill>
                  <a:srgbClr val="24006B"/>
                </a:solidFill>
                <a:latin typeface="Open Sans"/>
              </a:rPr>
              <a:t>Yogesh Dangwal</a:t>
            </a:r>
          </a:p>
          <a:p>
            <a:pPr>
              <a:lnSpc>
                <a:spcPts val="2800"/>
              </a:lnSpc>
            </a:pPr>
            <a:r>
              <a:rPr lang="en-US" sz="2000">
                <a:solidFill>
                  <a:srgbClr val="24006B"/>
                </a:solidFill>
                <a:latin typeface="Open Sans"/>
              </a:rPr>
              <a:t>ydan124</a:t>
            </a:r>
          </a:p>
          <a:p>
            <a:pPr>
              <a:lnSpc>
                <a:spcPts val="2800"/>
              </a:lnSpc>
            </a:pPr>
          </a:p>
          <a:p>
            <a:pPr>
              <a:lnSpc>
                <a:spcPts val="2800"/>
              </a:lnSpc>
              <a:spcBef>
                <a:spcPct val="0"/>
              </a:spcBef>
            </a:pPr>
          </a:p>
        </p:txBody>
      </p:sp>
      <p:sp>
        <p:nvSpPr>
          <p:cNvPr name="TextBox 13" id="13"/>
          <p:cNvSpPr txBox="true"/>
          <p:nvPr/>
        </p:nvSpPr>
        <p:spPr>
          <a:xfrm rot="0">
            <a:off x="2590184" y="1424693"/>
            <a:ext cx="1058120" cy="325638"/>
          </a:xfrm>
          <a:prstGeom prst="rect">
            <a:avLst/>
          </a:prstGeom>
        </p:spPr>
        <p:txBody>
          <a:bodyPr anchor="t" rtlCol="false" tIns="0" lIns="0" bIns="0" rIns="0">
            <a:spAutoFit/>
          </a:bodyPr>
          <a:lstStyle/>
          <a:p>
            <a:pPr algn="ctr">
              <a:lnSpc>
                <a:spcPts val="2669"/>
              </a:lnSpc>
              <a:spcBef>
                <a:spcPct val="0"/>
              </a:spcBef>
            </a:pPr>
            <a:r>
              <a:rPr lang="en-US" sz="1906">
                <a:solidFill>
                  <a:srgbClr val="000000"/>
                </a:solidFill>
                <a:latin typeface="Open Sans"/>
              </a:rPr>
              <a:t>Group 34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3EDE0"/>
        </a:solidFill>
      </p:bgPr>
    </p:bg>
    <p:spTree>
      <p:nvGrpSpPr>
        <p:cNvPr id="1" name=""/>
        <p:cNvGrpSpPr/>
        <p:nvPr/>
      </p:nvGrpSpPr>
      <p:grpSpPr>
        <a:xfrm>
          <a:off x="0" y="0"/>
          <a:ext cx="0" cy="0"/>
          <a:chOff x="0" y="0"/>
          <a:chExt cx="0" cy="0"/>
        </a:xfrm>
      </p:grpSpPr>
      <p:grpSp>
        <p:nvGrpSpPr>
          <p:cNvPr name="Group 2" id="2"/>
          <p:cNvGrpSpPr/>
          <p:nvPr/>
        </p:nvGrpSpPr>
        <p:grpSpPr>
          <a:xfrm rot="0">
            <a:off x="700105" y="502666"/>
            <a:ext cx="16887790" cy="8977436"/>
            <a:chOff x="0" y="0"/>
            <a:chExt cx="4447813" cy="2364428"/>
          </a:xfrm>
        </p:grpSpPr>
        <p:sp>
          <p:nvSpPr>
            <p:cNvPr name="Freeform 3" id="3"/>
            <p:cNvSpPr/>
            <p:nvPr/>
          </p:nvSpPr>
          <p:spPr>
            <a:xfrm flipH="false" flipV="false" rot="0">
              <a:off x="0" y="0"/>
              <a:ext cx="4447813" cy="2364428"/>
            </a:xfrm>
            <a:custGeom>
              <a:avLst/>
              <a:gdLst/>
              <a:ahLst/>
              <a:cxnLst/>
              <a:rect r="r" b="b" t="t" l="l"/>
              <a:pathLst>
                <a:path h="2364428" w="4447813">
                  <a:moveTo>
                    <a:pt x="31632" y="0"/>
                  </a:moveTo>
                  <a:lnTo>
                    <a:pt x="4416181" y="0"/>
                  </a:lnTo>
                  <a:cubicBezTo>
                    <a:pt x="4433651" y="0"/>
                    <a:pt x="4447813" y="14162"/>
                    <a:pt x="4447813" y="31632"/>
                  </a:cubicBezTo>
                  <a:lnTo>
                    <a:pt x="4447813" y="2332796"/>
                  </a:lnTo>
                  <a:cubicBezTo>
                    <a:pt x="4447813" y="2341185"/>
                    <a:pt x="4444480" y="2349231"/>
                    <a:pt x="4438548" y="2355163"/>
                  </a:cubicBezTo>
                  <a:cubicBezTo>
                    <a:pt x="4432616" y="2361095"/>
                    <a:pt x="4424571" y="2364428"/>
                    <a:pt x="4416181" y="2364428"/>
                  </a:cubicBezTo>
                  <a:lnTo>
                    <a:pt x="31632" y="2364428"/>
                  </a:lnTo>
                  <a:cubicBezTo>
                    <a:pt x="23243" y="2364428"/>
                    <a:pt x="15197" y="2361095"/>
                    <a:pt x="9265" y="2355163"/>
                  </a:cubicBezTo>
                  <a:cubicBezTo>
                    <a:pt x="3333" y="2349231"/>
                    <a:pt x="0" y="2341185"/>
                    <a:pt x="0" y="2332796"/>
                  </a:cubicBezTo>
                  <a:lnTo>
                    <a:pt x="0" y="31632"/>
                  </a:lnTo>
                  <a:cubicBezTo>
                    <a:pt x="0" y="23243"/>
                    <a:pt x="3333" y="15197"/>
                    <a:pt x="9265" y="9265"/>
                  </a:cubicBezTo>
                  <a:cubicBezTo>
                    <a:pt x="15197" y="3333"/>
                    <a:pt x="23243" y="0"/>
                    <a:pt x="31632" y="0"/>
                  </a:cubicBezTo>
                  <a:close/>
                </a:path>
              </a:pathLst>
            </a:custGeom>
            <a:solidFill>
              <a:srgbClr val="8C52FF"/>
            </a:solidFill>
            <a:ln w="95250">
              <a:solidFill>
                <a:srgbClr val="672AE1"/>
              </a:solidFill>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9700584" y="2150692"/>
            <a:ext cx="4688204" cy="3706952"/>
          </a:xfrm>
          <a:custGeom>
            <a:avLst/>
            <a:gdLst/>
            <a:ahLst/>
            <a:cxnLst/>
            <a:rect r="r" b="b" t="t" l="l"/>
            <a:pathLst>
              <a:path h="3706952" w="4688204">
                <a:moveTo>
                  <a:pt x="0" y="0"/>
                </a:moveTo>
                <a:lnTo>
                  <a:pt x="4688203" y="0"/>
                </a:lnTo>
                <a:lnTo>
                  <a:pt x="4688203" y="3706951"/>
                </a:lnTo>
                <a:lnTo>
                  <a:pt x="0" y="3706951"/>
                </a:lnTo>
                <a:lnTo>
                  <a:pt x="0" y="0"/>
                </a:lnTo>
                <a:close/>
              </a:path>
            </a:pathLst>
          </a:custGeom>
          <a:blipFill>
            <a:blip r:embed="rId2"/>
            <a:stretch>
              <a:fillRect l="0" t="0" r="0" b="0"/>
            </a:stretch>
          </a:blipFill>
        </p:spPr>
      </p:sp>
      <p:sp>
        <p:nvSpPr>
          <p:cNvPr name="Freeform 6" id="6"/>
          <p:cNvSpPr/>
          <p:nvPr/>
        </p:nvSpPr>
        <p:spPr>
          <a:xfrm flipH="false" flipV="false" rot="0">
            <a:off x="3296861" y="3154814"/>
            <a:ext cx="4977039" cy="2567323"/>
          </a:xfrm>
          <a:custGeom>
            <a:avLst/>
            <a:gdLst/>
            <a:ahLst/>
            <a:cxnLst/>
            <a:rect r="r" b="b" t="t" l="l"/>
            <a:pathLst>
              <a:path h="2567323" w="4977039">
                <a:moveTo>
                  <a:pt x="0" y="0"/>
                </a:moveTo>
                <a:lnTo>
                  <a:pt x="4977039" y="0"/>
                </a:lnTo>
                <a:lnTo>
                  <a:pt x="4977039" y="2567322"/>
                </a:lnTo>
                <a:lnTo>
                  <a:pt x="0" y="2567322"/>
                </a:lnTo>
                <a:lnTo>
                  <a:pt x="0" y="0"/>
                </a:lnTo>
                <a:close/>
              </a:path>
            </a:pathLst>
          </a:custGeom>
          <a:blipFill>
            <a:blip r:embed="rId3"/>
            <a:stretch>
              <a:fillRect l="-3703" t="0" r="-3703" b="0"/>
            </a:stretch>
          </a:blipFill>
        </p:spPr>
      </p:sp>
      <p:graphicFrame>
        <p:nvGraphicFramePr>
          <p:cNvPr name="Table 7" id="7"/>
          <p:cNvGraphicFramePr>
            <a:graphicFrameLocks noGrp="true"/>
          </p:cNvGraphicFramePr>
          <p:nvPr/>
        </p:nvGraphicFramePr>
        <p:xfrm>
          <a:off x="4126697" y="7048476"/>
          <a:ext cx="10034605" cy="2169440"/>
        </p:xfrm>
        <a:graphic>
          <a:graphicData uri="http://schemas.openxmlformats.org/drawingml/2006/table">
            <a:tbl>
              <a:tblPr/>
              <a:tblGrid>
                <a:gridCol w="2514255"/>
                <a:gridCol w="2573446"/>
                <a:gridCol w="2405208"/>
                <a:gridCol w="2541696"/>
              </a:tblGrid>
              <a:tr h="1258084">
                <a:tc>
                  <a:txBody>
                    <a:bodyPr anchor="t" rtlCol="false"/>
                    <a:lstStyle/>
                    <a:p>
                      <a:pPr algn="l">
                        <a:lnSpc>
                          <a:spcPts val="2659"/>
                        </a:lnSpc>
                        <a:defRPr/>
                      </a:pPr>
                      <a:r>
                        <a:rPr lang="en-US" sz="1899">
                          <a:solidFill>
                            <a:srgbClr val="F3EDE0"/>
                          </a:solidFill>
                          <a:latin typeface="Poppins Bold"/>
                        </a:rPr>
                        <a:t>Experiment Data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F3EDE0"/>
                          </a:solidFill>
                          <a:latin typeface="Poppins Bold"/>
                        </a:rPr>
                        <a:t>True Positives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F3EDE0"/>
                          </a:solidFill>
                          <a:latin typeface="Poppins Bold"/>
                        </a:rPr>
                        <a:t>False Negatives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F3EDE0"/>
                          </a:solidFill>
                          <a:latin typeface="Poppins Bold"/>
                        </a:rPr>
                        <a:t>False Positives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11355">
                <a:tc>
                  <a:txBody>
                    <a:bodyPr anchor="t" rtlCol="false"/>
                    <a:lstStyle/>
                    <a:p>
                      <a:pPr algn="ctr">
                        <a:lnSpc>
                          <a:spcPts val="2659"/>
                        </a:lnSpc>
                        <a:defRPr/>
                      </a:pPr>
                      <a:r>
                        <a:rPr lang="en-US" sz="1899">
                          <a:solidFill>
                            <a:srgbClr val="F3EDE0"/>
                          </a:solidFill>
                          <a:latin typeface="Poppins Bold"/>
                        </a:rPr>
                        <a:t>exp16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F3EDE0"/>
                          </a:solidFill>
                          <a:latin typeface="Poppins Bold"/>
                        </a:rPr>
                        <a:t>438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F3EDE0"/>
                          </a:solidFill>
                          <a:latin typeface="Poppins Bold"/>
                        </a:rPr>
                        <a:t>80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F3EDE0"/>
                          </a:solidFill>
                          <a:latin typeface="Poppins Bold"/>
                        </a:rPr>
                        <a:t>245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8" id="8"/>
          <p:cNvSpPr txBox="true"/>
          <p:nvPr/>
        </p:nvSpPr>
        <p:spPr>
          <a:xfrm rot="0">
            <a:off x="1370615" y="1190625"/>
            <a:ext cx="6392001" cy="593725"/>
          </a:xfrm>
          <a:prstGeom prst="rect">
            <a:avLst/>
          </a:prstGeom>
        </p:spPr>
        <p:txBody>
          <a:bodyPr anchor="t" rtlCol="false" tIns="0" lIns="0" bIns="0" rIns="0">
            <a:spAutoFit/>
          </a:bodyPr>
          <a:lstStyle/>
          <a:p>
            <a:pPr>
              <a:lnSpc>
                <a:spcPts val="4399"/>
              </a:lnSpc>
            </a:pPr>
            <a:r>
              <a:rPr lang="en-US" sz="4999">
                <a:solidFill>
                  <a:srgbClr val="FFFFFF"/>
                </a:solidFill>
                <a:latin typeface="Montserrat Bold"/>
              </a:rPr>
              <a:t>RESULTS</a:t>
            </a:r>
          </a:p>
        </p:txBody>
      </p:sp>
      <p:sp>
        <p:nvSpPr>
          <p:cNvPr name="TextBox 9" id="9"/>
          <p:cNvSpPr txBox="true"/>
          <p:nvPr/>
        </p:nvSpPr>
        <p:spPr>
          <a:xfrm rot="0">
            <a:off x="3308583" y="2604587"/>
            <a:ext cx="6392001" cy="360045"/>
          </a:xfrm>
          <a:prstGeom prst="rect">
            <a:avLst/>
          </a:prstGeom>
        </p:spPr>
        <p:txBody>
          <a:bodyPr anchor="t" rtlCol="false" tIns="0" lIns="0" bIns="0" rIns="0">
            <a:spAutoFit/>
          </a:bodyPr>
          <a:lstStyle/>
          <a:p>
            <a:pPr>
              <a:lnSpc>
                <a:spcPts val="2640"/>
              </a:lnSpc>
            </a:pPr>
            <a:r>
              <a:rPr lang="en-US" sz="3000">
                <a:solidFill>
                  <a:srgbClr val="FFFFFF"/>
                </a:solidFill>
                <a:latin typeface="Montserrat Bold"/>
              </a:rPr>
              <a:t>PREVIOUS</a:t>
            </a:r>
          </a:p>
        </p:txBody>
      </p:sp>
      <p:sp>
        <p:nvSpPr>
          <p:cNvPr name="TextBox 10" id="10"/>
          <p:cNvSpPr txBox="true"/>
          <p:nvPr/>
        </p:nvSpPr>
        <p:spPr>
          <a:xfrm rot="0">
            <a:off x="9700584" y="1651952"/>
            <a:ext cx="6392001" cy="360045"/>
          </a:xfrm>
          <a:prstGeom prst="rect">
            <a:avLst/>
          </a:prstGeom>
        </p:spPr>
        <p:txBody>
          <a:bodyPr anchor="t" rtlCol="false" tIns="0" lIns="0" bIns="0" rIns="0">
            <a:spAutoFit/>
          </a:bodyPr>
          <a:lstStyle/>
          <a:p>
            <a:pPr>
              <a:lnSpc>
                <a:spcPts val="2640"/>
              </a:lnSpc>
            </a:pPr>
            <a:r>
              <a:rPr lang="en-US" sz="3000">
                <a:solidFill>
                  <a:srgbClr val="FFFFFF"/>
                </a:solidFill>
                <a:latin typeface="Montserrat Ultra-Bold"/>
              </a:rPr>
              <a:t>NEW</a:t>
            </a:r>
          </a:p>
        </p:txBody>
      </p:sp>
      <p:sp>
        <p:nvSpPr>
          <p:cNvPr name="TextBox 11" id="11"/>
          <p:cNvSpPr txBox="true"/>
          <p:nvPr/>
        </p:nvSpPr>
        <p:spPr>
          <a:xfrm rot="0">
            <a:off x="9700584" y="6193131"/>
            <a:ext cx="6392001" cy="360045"/>
          </a:xfrm>
          <a:prstGeom prst="rect">
            <a:avLst/>
          </a:prstGeom>
        </p:spPr>
        <p:txBody>
          <a:bodyPr anchor="t" rtlCol="false" tIns="0" lIns="0" bIns="0" rIns="0">
            <a:spAutoFit/>
          </a:bodyPr>
          <a:lstStyle/>
          <a:p>
            <a:pPr>
              <a:lnSpc>
                <a:spcPts val="2640"/>
              </a:lnSpc>
            </a:pPr>
            <a:r>
              <a:rPr lang="en-US" sz="3000">
                <a:solidFill>
                  <a:srgbClr val="FFFFFF"/>
                </a:solidFill>
                <a:latin typeface="Montserrat Bold"/>
              </a:rPr>
              <a:t>84.46% HIT RATE</a:t>
            </a:r>
          </a:p>
        </p:txBody>
      </p:sp>
      <p:sp>
        <p:nvSpPr>
          <p:cNvPr name="TextBox 12" id="12"/>
          <p:cNvSpPr txBox="true"/>
          <p:nvPr/>
        </p:nvSpPr>
        <p:spPr>
          <a:xfrm rot="0">
            <a:off x="3296861" y="6193131"/>
            <a:ext cx="6392001" cy="360045"/>
          </a:xfrm>
          <a:prstGeom prst="rect">
            <a:avLst/>
          </a:prstGeom>
        </p:spPr>
        <p:txBody>
          <a:bodyPr anchor="t" rtlCol="false" tIns="0" lIns="0" bIns="0" rIns="0">
            <a:spAutoFit/>
          </a:bodyPr>
          <a:lstStyle/>
          <a:p>
            <a:pPr>
              <a:lnSpc>
                <a:spcPts val="2640"/>
              </a:lnSpc>
            </a:pPr>
            <a:r>
              <a:rPr lang="en-US" sz="3000">
                <a:solidFill>
                  <a:srgbClr val="FFFFFF"/>
                </a:solidFill>
                <a:latin typeface="Montserrat Bold"/>
              </a:rPr>
              <a:t>84.5% HIT RATE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3EDE0"/>
        </a:solidFill>
      </p:bgPr>
    </p:bg>
    <p:spTree>
      <p:nvGrpSpPr>
        <p:cNvPr id="1" name=""/>
        <p:cNvGrpSpPr/>
        <p:nvPr/>
      </p:nvGrpSpPr>
      <p:grpSpPr>
        <a:xfrm>
          <a:off x="0" y="0"/>
          <a:ext cx="0" cy="0"/>
          <a:chOff x="0" y="0"/>
          <a:chExt cx="0" cy="0"/>
        </a:xfrm>
      </p:grpSpPr>
      <p:sp>
        <p:nvSpPr>
          <p:cNvPr name="Freeform 2" id="2"/>
          <p:cNvSpPr/>
          <p:nvPr/>
        </p:nvSpPr>
        <p:spPr>
          <a:xfrm flipH="false" flipV="false" rot="0">
            <a:off x="-719300" y="1028700"/>
            <a:ext cx="3882474" cy="1043415"/>
          </a:xfrm>
          <a:custGeom>
            <a:avLst/>
            <a:gdLst/>
            <a:ahLst/>
            <a:cxnLst/>
            <a:rect r="r" b="b" t="t" l="l"/>
            <a:pathLst>
              <a:path h="1043415" w="3882474">
                <a:moveTo>
                  <a:pt x="0" y="0"/>
                </a:moveTo>
                <a:lnTo>
                  <a:pt x="3882474" y="0"/>
                </a:lnTo>
                <a:lnTo>
                  <a:pt x="3882474" y="1043415"/>
                </a:lnTo>
                <a:lnTo>
                  <a:pt x="0" y="10434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318063" y="8204178"/>
            <a:ext cx="3882474" cy="1043415"/>
          </a:xfrm>
          <a:custGeom>
            <a:avLst/>
            <a:gdLst/>
            <a:ahLst/>
            <a:cxnLst/>
            <a:rect r="r" b="b" t="t" l="l"/>
            <a:pathLst>
              <a:path h="1043415" w="3882474">
                <a:moveTo>
                  <a:pt x="0" y="0"/>
                </a:moveTo>
                <a:lnTo>
                  <a:pt x="3882474" y="0"/>
                </a:lnTo>
                <a:lnTo>
                  <a:pt x="3882474" y="1043415"/>
                </a:lnTo>
                <a:lnTo>
                  <a:pt x="0" y="10434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32913" y="0"/>
                  </a:moveTo>
                  <a:lnTo>
                    <a:pt x="4241813" y="0"/>
                  </a:lnTo>
                  <a:cubicBezTo>
                    <a:pt x="4259990" y="0"/>
                    <a:pt x="4274726" y="14736"/>
                    <a:pt x="4274726" y="32913"/>
                  </a:cubicBezTo>
                  <a:lnTo>
                    <a:pt x="4274726" y="2134554"/>
                  </a:lnTo>
                  <a:cubicBezTo>
                    <a:pt x="4274726" y="2152731"/>
                    <a:pt x="4259990" y="2167467"/>
                    <a:pt x="4241813" y="2167467"/>
                  </a:cubicBezTo>
                  <a:lnTo>
                    <a:pt x="32913" y="2167467"/>
                  </a:lnTo>
                  <a:cubicBezTo>
                    <a:pt x="14736" y="2167467"/>
                    <a:pt x="0" y="2152731"/>
                    <a:pt x="0" y="2134554"/>
                  </a:cubicBezTo>
                  <a:lnTo>
                    <a:pt x="0" y="32913"/>
                  </a:lnTo>
                  <a:cubicBezTo>
                    <a:pt x="0" y="14736"/>
                    <a:pt x="14736" y="0"/>
                    <a:pt x="32913" y="0"/>
                  </a:cubicBezTo>
                  <a:close/>
                </a:path>
              </a:pathLst>
            </a:custGeom>
            <a:solidFill>
              <a:srgbClr val="8C52FF"/>
            </a:solidFill>
            <a:ln w="95250">
              <a:solidFill>
                <a:srgbClr val="672AE1"/>
              </a:solidFill>
            </a:ln>
          </p:spPr>
        </p:sp>
        <p:sp>
          <p:nvSpPr>
            <p:cNvPr name="TextBox 6" id="6"/>
            <p:cNvSpPr txBox="true"/>
            <p:nvPr/>
          </p:nvSpPr>
          <p:spPr>
            <a:xfrm>
              <a:off x="0" y="-57150"/>
              <a:ext cx="812800" cy="86995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7287025" y="2846622"/>
            <a:ext cx="2326155" cy="232615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232974" y="0"/>
                  </a:moveTo>
                  <a:lnTo>
                    <a:pt x="579826" y="0"/>
                  </a:lnTo>
                  <a:cubicBezTo>
                    <a:pt x="641614" y="0"/>
                    <a:pt x="700872" y="24545"/>
                    <a:pt x="744563" y="68237"/>
                  </a:cubicBezTo>
                  <a:cubicBezTo>
                    <a:pt x="788255" y="111928"/>
                    <a:pt x="812800" y="171186"/>
                    <a:pt x="812800" y="232974"/>
                  </a:cubicBezTo>
                  <a:lnTo>
                    <a:pt x="812800" y="579826"/>
                  </a:lnTo>
                  <a:cubicBezTo>
                    <a:pt x="812800" y="641614"/>
                    <a:pt x="788255" y="700872"/>
                    <a:pt x="744563" y="744563"/>
                  </a:cubicBezTo>
                  <a:cubicBezTo>
                    <a:pt x="700872" y="788255"/>
                    <a:pt x="641614" y="812800"/>
                    <a:pt x="579826" y="812800"/>
                  </a:cubicBezTo>
                  <a:lnTo>
                    <a:pt x="232974" y="812800"/>
                  </a:lnTo>
                  <a:cubicBezTo>
                    <a:pt x="171186" y="812800"/>
                    <a:pt x="111928" y="788255"/>
                    <a:pt x="68237" y="744563"/>
                  </a:cubicBezTo>
                  <a:cubicBezTo>
                    <a:pt x="24545" y="700872"/>
                    <a:pt x="0" y="641614"/>
                    <a:pt x="0" y="579826"/>
                  </a:cubicBezTo>
                  <a:lnTo>
                    <a:pt x="0" y="232974"/>
                  </a:lnTo>
                  <a:cubicBezTo>
                    <a:pt x="0" y="171186"/>
                    <a:pt x="24545" y="111928"/>
                    <a:pt x="68237" y="68237"/>
                  </a:cubicBezTo>
                  <a:cubicBezTo>
                    <a:pt x="111928" y="24545"/>
                    <a:pt x="171186" y="0"/>
                    <a:pt x="232974" y="0"/>
                  </a:cubicBezTo>
                  <a:close/>
                </a:path>
              </a:pathLst>
            </a:custGeom>
            <a:solidFill>
              <a:srgbClr val="F3EDE0"/>
            </a:solidFill>
          </p:spPr>
        </p:sp>
        <p:sp>
          <p:nvSpPr>
            <p:cNvPr name="TextBox 9" id="9"/>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7239479" y="5928860"/>
            <a:ext cx="2421247" cy="242124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223825" y="0"/>
                  </a:moveTo>
                  <a:lnTo>
                    <a:pt x="588975" y="0"/>
                  </a:lnTo>
                  <a:cubicBezTo>
                    <a:pt x="648337" y="0"/>
                    <a:pt x="705268" y="23581"/>
                    <a:pt x="747243" y="65557"/>
                  </a:cubicBezTo>
                  <a:cubicBezTo>
                    <a:pt x="789219" y="107532"/>
                    <a:pt x="812800" y="164463"/>
                    <a:pt x="812800" y="223825"/>
                  </a:cubicBezTo>
                  <a:lnTo>
                    <a:pt x="812800" y="588975"/>
                  </a:lnTo>
                  <a:cubicBezTo>
                    <a:pt x="812800" y="648337"/>
                    <a:pt x="789219" y="705268"/>
                    <a:pt x="747243" y="747243"/>
                  </a:cubicBezTo>
                  <a:cubicBezTo>
                    <a:pt x="705268" y="789219"/>
                    <a:pt x="648337" y="812800"/>
                    <a:pt x="588975" y="812800"/>
                  </a:cubicBezTo>
                  <a:lnTo>
                    <a:pt x="223825" y="812800"/>
                  </a:lnTo>
                  <a:cubicBezTo>
                    <a:pt x="164463" y="812800"/>
                    <a:pt x="107532" y="789219"/>
                    <a:pt x="65557" y="747243"/>
                  </a:cubicBezTo>
                  <a:cubicBezTo>
                    <a:pt x="23581" y="705268"/>
                    <a:pt x="0" y="648337"/>
                    <a:pt x="0" y="588975"/>
                  </a:cubicBezTo>
                  <a:lnTo>
                    <a:pt x="0" y="223825"/>
                  </a:lnTo>
                  <a:cubicBezTo>
                    <a:pt x="0" y="164463"/>
                    <a:pt x="23581" y="107532"/>
                    <a:pt x="65557" y="65557"/>
                  </a:cubicBezTo>
                  <a:cubicBezTo>
                    <a:pt x="107532" y="23581"/>
                    <a:pt x="164463" y="0"/>
                    <a:pt x="223825" y="0"/>
                  </a:cubicBezTo>
                  <a:close/>
                </a:path>
              </a:pathLst>
            </a:custGeom>
            <a:solidFill>
              <a:srgbClr val="F3EDE0"/>
            </a:solidFill>
          </p:spPr>
        </p:sp>
        <p:sp>
          <p:nvSpPr>
            <p:cNvPr name="TextBox 12" id="12"/>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2415117" y="2817345"/>
            <a:ext cx="2326155" cy="232615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232974" y="0"/>
                  </a:moveTo>
                  <a:lnTo>
                    <a:pt x="579826" y="0"/>
                  </a:lnTo>
                  <a:cubicBezTo>
                    <a:pt x="641614" y="0"/>
                    <a:pt x="700872" y="24545"/>
                    <a:pt x="744563" y="68237"/>
                  </a:cubicBezTo>
                  <a:cubicBezTo>
                    <a:pt x="788255" y="111928"/>
                    <a:pt x="812800" y="171186"/>
                    <a:pt x="812800" y="232974"/>
                  </a:cubicBezTo>
                  <a:lnTo>
                    <a:pt x="812800" y="579826"/>
                  </a:lnTo>
                  <a:cubicBezTo>
                    <a:pt x="812800" y="641614"/>
                    <a:pt x="788255" y="700872"/>
                    <a:pt x="744563" y="744563"/>
                  </a:cubicBezTo>
                  <a:cubicBezTo>
                    <a:pt x="700872" y="788255"/>
                    <a:pt x="641614" y="812800"/>
                    <a:pt x="579826" y="812800"/>
                  </a:cubicBezTo>
                  <a:lnTo>
                    <a:pt x="232974" y="812800"/>
                  </a:lnTo>
                  <a:cubicBezTo>
                    <a:pt x="171186" y="812800"/>
                    <a:pt x="111928" y="788255"/>
                    <a:pt x="68237" y="744563"/>
                  </a:cubicBezTo>
                  <a:cubicBezTo>
                    <a:pt x="24545" y="700872"/>
                    <a:pt x="0" y="641614"/>
                    <a:pt x="0" y="579826"/>
                  </a:cubicBezTo>
                  <a:lnTo>
                    <a:pt x="0" y="232974"/>
                  </a:lnTo>
                  <a:cubicBezTo>
                    <a:pt x="0" y="171186"/>
                    <a:pt x="24545" y="111928"/>
                    <a:pt x="68237" y="68237"/>
                  </a:cubicBezTo>
                  <a:cubicBezTo>
                    <a:pt x="111928" y="24545"/>
                    <a:pt x="171186" y="0"/>
                    <a:pt x="232974" y="0"/>
                  </a:cubicBezTo>
                  <a:close/>
                </a:path>
              </a:pathLst>
            </a:custGeom>
            <a:solidFill>
              <a:srgbClr val="F3EDE0"/>
            </a:solidFill>
          </p:spPr>
        </p:sp>
        <p:sp>
          <p:nvSpPr>
            <p:cNvPr name="TextBox 15" id="15"/>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2423465" y="5976405"/>
            <a:ext cx="2326155" cy="232615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232974" y="0"/>
                  </a:moveTo>
                  <a:lnTo>
                    <a:pt x="579826" y="0"/>
                  </a:lnTo>
                  <a:cubicBezTo>
                    <a:pt x="641614" y="0"/>
                    <a:pt x="700872" y="24545"/>
                    <a:pt x="744563" y="68237"/>
                  </a:cubicBezTo>
                  <a:cubicBezTo>
                    <a:pt x="788255" y="111928"/>
                    <a:pt x="812800" y="171186"/>
                    <a:pt x="812800" y="232974"/>
                  </a:cubicBezTo>
                  <a:lnTo>
                    <a:pt x="812800" y="579826"/>
                  </a:lnTo>
                  <a:cubicBezTo>
                    <a:pt x="812800" y="641614"/>
                    <a:pt x="788255" y="700872"/>
                    <a:pt x="744563" y="744563"/>
                  </a:cubicBezTo>
                  <a:cubicBezTo>
                    <a:pt x="700872" y="788255"/>
                    <a:pt x="641614" y="812800"/>
                    <a:pt x="579826" y="812800"/>
                  </a:cubicBezTo>
                  <a:lnTo>
                    <a:pt x="232974" y="812800"/>
                  </a:lnTo>
                  <a:cubicBezTo>
                    <a:pt x="171186" y="812800"/>
                    <a:pt x="111928" y="788255"/>
                    <a:pt x="68237" y="744563"/>
                  </a:cubicBezTo>
                  <a:cubicBezTo>
                    <a:pt x="24545" y="700872"/>
                    <a:pt x="0" y="641614"/>
                    <a:pt x="0" y="579826"/>
                  </a:cubicBezTo>
                  <a:lnTo>
                    <a:pt x="0" y="232974"/>
                  </a:lnTo>
                  <a:cubicBezTo>
                    <a:pt x="0" y="171186"/>
                    <a:pt x="24545" y="111928"/>
                    <a:pt x="68237" y="68237"/>
                  </a:cubicBezTo>
                  <a:cubicBezTo>
                    <a:pt x="111928" y="24545"/>
                    <a:pt x="171186" y="0"/>
                    <a:pt x="232974" y="0"/>
                  </a:cubicBezTo>
                  <a:close/>
                </a:path>
              </a:pathLst>
            </a:custGeom>
            <a:solidFill>
              <a:srgbClr val="F3EDE0"/>
            </a:solidFill>
          </p:spPr>
        </p:sp>
        <p:sp>
          <p:nvSpPr>
            <p:cNvPr name="TextBox 18" id="18"/>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6350275" y="1403093"/>
            <a:ext cx="592327" cy="592327"/>
          </a:xfrm>
          <a:custGeom>
            <a:avLst/>
            <a:gdLst/>
            <a:ahLst/>
            <a:cxnLst/>
            <a:rect r="r" b="b" t="t" l="l"/>
            <a:pathLst>
              <a:path h="592327" w="592327">
                <a:moveTo>
                  <a:pt x="0" y="0"/>
                </a:moveTo>
                <a:lnTo>
                  <a:pt x="592327" y="0"/>
                </a:lnTo>
                <a:lnTo>
                  <a:pt x="592327" y="592327"/>
                </a:lnTo>
                <a:lnTo>
                  <a:pt x="0" y="5923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0" id="20"/>
          <p:cNvGrpSpPr/>
          <p:nvPr/>
        </p:nvGrpSpPr>
        <p:grpSpPr>
          <a:xfrm rot="0">
            <a:off x="15618367" y="1403093"/>
            <a:ext cx="592327" cy="592327"/>
            <a:chOff x="0" y="0"/>
            <a:chExt cx="812800" cy="812800"/>
          </a:xfrm>
        </p:grpSpPr>
        <p:sp>
          <p:nvSpPr>
            <p:cNvPr name="Freeform 21" id="2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4883165" y="1403093"/>
            <a:ext cx="592327" cy="592327"/>
            <a:chOff x="0" y="0"/>
            <a:chExt cx="812800" cy="812800"/>
          </a:xfrm>
        </p:grpSpPr>
        <p:sp>
          <p:nvSpPr>
            <p:cNvPr name="Freeform 24" id="2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AutoShape 26" id="26"/>
          <p:cNvSpPr/>
          <p:nvPr/>
        </p:nvSpPr>
        <p:spPr>
          <a:xfrm>
            <a:off x="15782510" y="1794507"/>
            <a:ext cx="264041" cy="0"/>
          </a:xfrm>
          <a:prstGeom prst="line">
            <a:avLst/>
          </a:prstGeom>
          <a:ln cap="rnd" w="57150">
            <a:solidFill>
              <a:srgbClr val="8C52FF"/>
            </a:solidFill>
            <a:prstDash val="solid"/>
            <a:headEnd type="none" len="sm" w="sm"/>
            <a:tailEnd type="none" len="sm" w="sm"/>
          </a:ln>
        </p:spPr>
      </p:sp>
      <p:grpSp>
        <p:nvGrpSpPr>
          <p:cNvPr name="Group 27" id="27"/>
          <p:cNvGrpSpPr/>
          <p:nvPr/>
        </p:nvGrpSpPr>
        <p:grpSpPr>
          <a:xfrm rot="0">
            <a:off x="14990876" y="1510804"/>
            <a:ext cx="376905" cy="37690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267030" y="0"/>
                  </a:moveTo>
                  <a:lnTo>
                    <a:pt x="545770" y="0"/>
                  </a:lnTo>
                  <a:cubicBezTo>
                    <a:pt x="693247" y="0"/>
                    <a:pt x="812800" y="119553"/>
                    <a:pt x="812800" y="267030"/>
                  </a:cubicBezTo>
                  <a:lnTo>
                    <a:pt x="812800" y="545770"/>
                  </a:lnTo>
                  <a:cubicBezTo>
                    <a:pt x="812800" y="693247"/>
                    <a:pt x="693247" y="812800"/>
                    <a:pt x="545770" y="812800"/>
                  </a:cubicBezTo>
                  <a:lnTo>
                    <a:pt x="267030" y="812800"/>
                  </a:lnTo>
                  <a:cubicBezTo>
                    <a:pt x="119553" y="812800"/>
                    <a:pt x="0" y="693247"/>
                    <a:pt x="0" y="545770"/>
                  </a:cubicBezTo>
                  <a:lnTo>
                    <a:pt x="0" y="267030"/>
                  </a:lnTo>
                  <a:cubicBezTo>
                    <a:pt x="0" y="119553"/>
                    <a:pt x="119553" y="0"/>
                    <a:pt x="267030" y="0"/>
                  </a:cubicBezTo>
                  <a:close/>
                </a:path>
              </a:pathLst>
            </a:custGeom>
            <a:solidFill>
              <a:srgbClr val="000000">
                <a:alpha val="0"/>
              </a:srgbClr>
            </a:solidFill>
            <a:ln w="57150">
              <a:solidFill>
                <a:srgbClr val="8C52FF"/>
              </a:solidFill>
            </a:ln>
          </p:spPr>
        </p:sp>
        <p:sp>
          <p:nvSpPr>
            <p:cNvPr name="TextBox 29" id="29"/>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sp>
        <p:nvSpPr>
          <p:cNvPr name="Freeform 30" id="30"/>
          <p:cNvSpPr/>
          <p:nvPr/>
        </p:nvSpPr>
        <p:spPr>
          <a:xfrm flipH="false" flipV="false" rot="0">
            <a:off x="7706454" y="3313587"/>
            <a:ext cx="1392225" cy="1392225"/>
          </a:xfrm>
          <a:custGeom>
            <a:avLst/>
            <a:gdLst/>
            <a:ahLst/>
            <a:cxnLst/>
            <a:rect r="r" b="b" t="t" l="l"/>
            <a:pathLst>
              <a:path h="1392225" w="1392225">
                <a:moveTo>
                  <a:pt x="0" y="0"/>
                </a:moveTo>
                <a:lnTo>
                  <a:pt x="1392225" y="0"/>
                </a:lnTo>
                <a:lnTo>
                  <a:pt x="1392225" y="1392225"/>
                </a:lnTo>
                <a:lnTo>
                  <a:pt x="0" y="13922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0">
            <a:off x="12415117" y="3721017"/>
            <a:ext cx="2309461" cy="577365"/>
          </a:xfrm>
          <a:custGeom>
            <a:avLst/>
            <a:gdLst/>
            <a:ahLst/>
            <a:cxnLst/>
            <a:rect r="r" b="b" t="t" l="l"/>
            <a:pathLst>
              <a:path h="577365" w="2309461">
                <a:moveTo>
                  <a:pt x="0" y="0"/>
                </a:moveTo>
                <a:lnTo>
                  <a:pt x="2309461" y="0"/>
                </a:lnTo>
                <a:lnTo>
                  <a:pt x="2309461" y="577365"/>
                </a:lnTo>
                <a:lnTo>
                  <a:pt x="0" y="5773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0">
            <a:off x="7565289" y="6262689"/>
            <a:ext cx="1769628" cy="1753540"/>
          </a:xfrm>
          <a:custGeom>
            <a:avLst/>
            <a:gdLst/>
            <a:ahLst/>
            <a:cxnLst/>
            <a:rect r="r" b="b" t="t" l="l"/>
            <a:pathLst>
              <a:path h="1753540" w="1769628">
                <a:moveTo>
                  <a:pt x="0" y="0"/>
                </a:moveTo>
                <a:lnTo>
                  <a:pt x="1769627" y="0"/>
                </a:lnTo>
                <a:lnTo>
                  <a:pt x="1769627" y="1753540"/>
                </a:lnTo>
                <a:lnTo>
                  <a:pt x="0" y="17535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3" id="33"/>
          <p:cNvSpPr/>
          <p:nvPr/>
        </p:nvSpPr>
        <p:spPr>
          <a:xfrm flipH="false" flipV="false" rot="0">
            <a:off x="12786215" y="6415575"/>
            <a:ext cx="1600655" cy="1600655"/>
          </a:xfrm>
          <a:custGeom>
            <a:avLst/>
            <a:gdLst/>
            <a:ahLst/>
            <a:cxnLst/>
            <a:rect r="r" b="b" t="t" l="l"/>
            <a:pathLst>
              <a:path h="1600655" w="1600655">
                <a:moveTo>
                  <a:pt x="0" y="0"/>
                </a:moveTo>
                <a:lnTo>
                  <a:pt x="1600655" y="0"/>
                </a:lnTo>
                <a:lnTo>
                  <a:pt x="1600655" y="1600654"/>
                </a:lnTo>
                <a:lnTo>
                  <a:pt x="0" y="160065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4" id="34"/>
          <p:cNvSpPr txBox="true"/>
          <p:nvPr/>
        </p:nvSpPr>
        <p:spPr>
          <a:xfrm rot="0">
            <a:off x="1600178" y="2049634"/>
            <a:ext cx="4349724" cy="2251075"/>
          </a:xfrm>
          <a:prstGeom prst="rect">
            <a:avLst/>
          </a:prstGeom>
        </p:spPr>
        <p:txBody>
          <a:bodyPr anchor="t" rtlCol="false" tIns="0" lIns="0" bIns="0" rIns="0">
            <a:spAutoFit/>
          </a:bodyPr>
          <a:lstStyle/>
          <a:p>
            <a:pPr>
              <a:lnSpc>
                <a:spcPts val="4399"/>
              </a:lnSpc>
            </a:pPr>
            <a:r>
              <a:rPr lang="en-US" sz="4999">
                <a:solidFill>
                  <a:srgbClr val="F3EDE0"/>
                </a:solidFill>
                <a:latin typeface="Montserrat Ultra-Bold"/>
              </a:rPr>
              <a:t>FUTURE WORK: MACHINE LEARNING</a:t>
            </a:r>
          </a:p>
        </p:txBody>
      </p:sp>
      <p:sp>
        <p:nvSpPr>
          <p:cNvPr name="TextBox 35" id="35"/>
          <p:cNvSpPr txBox="true"/>
          <p:nvPr/>
        </p:nvSpPr>
        <p:spPr>
          <a:xfrm rot="0">
            <a:off x="1600178" y="5060886"/>
            <a:ext cx="3777846" cy="3883025"/>
          </a:xfrm>
          <a:prstGeom prst="rect">
            <a:avLst/>
          </a:prstGeom>
        </p:spPr>
        <p:txBody>
          <a:bodyPr anchor="t" rtlCol="false" tIns="0" lIns="0" bIns="0" rIns="0">
            <a:spAutoFit/>
          </a:bodyPr>
          <a:lstStyle/>
          <a:p>
            <a:pPr algn="just" marL="431797" indent="-215899" lvl="1">
              <a:lnSpc>
                <a:spcPts val="2799"/>
              </a:lnSpc>
              <a:buFont typeface="Arial"/>
              <a:buChar char="•"/>
            </a:pPr>
            <a:r>
              <a:rPr lang="en-US" sz="1999">
                <a:solidFill>
                  <a:srgbClr val="F3EDE0"/>
                </a:solidFill>
                <a:latin typeface="Poppins Light Italics"/>
              </a:rPr>
              <a:t>Implementing machine learning algorithms using the </a:t>
            </a:r>
            <a:r>
              <a:rPr lang="en-US" sz="1999">
                <a:solidFill>
                  <a:srgbClr val="F3EDE0"/>
                </a:solidFill>
                <a:latin typeface="Poppins Bold Italics"/>
              </a:rPr>
              <a:t>sliding window aproach</a:t>
            </a:r>
            <a:r>
              <a:rPr lang="en-US" sz="1999">
                <a:solidFill>
                  <a:srgbClr val="F3EDE0"/>
                </a:solidFill>
                <a:latin typeface="Poppins Light Italics"/>
              </a:rPr>
              <a:t> to improve binary classification of pacing.</a:t>
            </a:r>
          </a:p>
          <a:p>
            <a:pPr algn="just">
              <a:lnSpc>
                <a:spcPts val="2799"/>
              </a:lnSpc>
            </a:pPr>
          </a:p>
          <a:p>
            <a:pPr algn="just" marL="431797" indent="-215899" lvl="1">
              <a:lnSpc>
                <a:spcPts val="2799"/>
              </a:lnSpc>
              <a:buFont typeface="Arial"/>
              <a:buChar char="•"/>
            </a:pPr>
            <a:r>
              <a:rPr lang="en-US" sz="1999">
                <a:solidFill>
                  <a:srgbClr val="F3EDE0"/>
                </a:solidFill>
                <a:latin typeface="Poppins Light Italics"/>
              </a:rPr>
              <a:t>Algorithms such as SVM are considered as time-series data is extracted</a:t>
            </a:r>
          </a:p>
          <a:p>
            <a:pPr algn="just">
              <a:lnSpc>
                <a:spcPts val="2799"/>
              </a:lnSpc>
              <a:spcBef>
                <a:spcPct val="0"/>
              </a:spcBef>
            </a:pPr>
          </a:p>
        </p:txBody>
      </p:sp>
      <p:sp>
        <p:nvSpPr>
          <p:cNvPr name="TextBox 36" id="36"/>
          <p:cNvSpPr txBox="true"/>
          <p:nvPr/>
        </p:nvSpPr>
        <p:spPr>
          <a:xfrm rot="0">
            <a:off x="6949649" y="5373689"/>
            <a:ext cx="3000906" cy="260350"/>
          </a:xfrm>
          <a:prstGeom prst="rect">
            <a:avLst/>
          </a:prstGeom>
        </p:spPr>
        <p:txBody>
          <a:bodyPr anchor="t" rtlCol="false" tIns="0" lIns="0" bIns="0" rIns="0">
            <a:spAutoFit/>
          </a:bodyPr>
          <a:lstStyle/>
          <a:p>
            <a:pPr algn="ctr" marL="0" indent="0" lvl="0">
              <a:lnSpc>
                <a:spcPts val="2000"/>
              </a:lnSpc>
            </a:pPr>
            <a:r>
              <a:rPr lang="en-US" sz="2000">
                <a:solidFill>
                  <a:srgbClr val="FFFFFF"/>
                </a:solidFill>
                <a:latin typeface="Montserrat Ultra-Bold"/>
              </a:rPr>
              <a:t>TIME SERIES</a:t>
            </a:r>
          </a:p>
        </p:txBody>
      </p:sp>
      <p:sp>
        <p:nvSpPr>
          <p:cNvPr name="TextBox 37" id="37"/>
          <p:cNvSpPr txBox="true"/>
          <p:nvPr/>
        </p:nvSpPr>
        <p:spPr>
          <a:xfrm rot="0">
            <a:off x="6644252" y="8550132"/>
            <a:ext cx="3516629" cy="260350"/>
          </a:xfrm>
          <a:prstGeom prst="rect">
            <a:avLst/>
          </a:prstGeom>
        </p:spPr>
        <p:txBody>
          <a:bodyPr anchor="t" rtlCol="false" tIns="0" lIns="0" bIns="0" rIns="0">
            <a:spAutoFit/>
          </a:bodyPr>
          <a:lstStyle/>
          <a:p>
            <a:pPr algn="ctr" marL="0" indent="0" lvl="0">
              <a:lnSpc>
                <a:spcPts val="2000"/>
              </a:lnSpc>
            </a:pPr>
            <a:r>
              <a:rPr lang="en-US" sz="2000">
                <a:solidFill>
                  <a:srgbClr val="FFFFFF"/>
                </a:solidFill>
                <a:latin typeface="Montserrat Ultra-Bold"/>
              </a:rPr>
              <a:t>FEATURE EXTRACTION</a:t>
            </a:r>
          </a:p>
        </p:txBody>
      </p:sp>
      <p:sp>
        <p:nvSpPr>
          <p:cNvPr name="TextBox 38" id="38"/>
          <p:cNvSpPr txBox="true"/>
          <p:nvPr/>
        </p:nvSpPr>
        <p:spPr>
          <a:xfrm rot="0">
            <a:off x="11972780" y="5373689"/>
            <a:ext cx="3227524" cy="260350"/>
          </a:xfrm>
          <a:prstGeom prst="rect">
            <a:avLst/>
          </a:prstGeom>
        </p:spPr>
        <p:txBody>
          <a:bodyPr anchor="t" rtlCol="false" tIns="0" lIns="0" bIns="0" rIns="0">
            <a:spAutoFit/>
          </a:bodyPr>
          <a:lstStyle/>
          <a:p>
            <a:pPr algn="ctr" marL="0" indent="0" lvl="0">
              <a:lnSpc>
                <a:spcPts val="2000"/>
              </a:lnSpc>
            </a:pPr>
            <a:r>
              <a:rPr lang="en-US" sz="2000">
                <a:solidFill>
                  <a:srgbClr val="FFFFFF"/>
                </a:solidFill>
                <a:latin typeface="Montserrat Ultra-Bold"/>
              </a:rPr>
              <a:t>SEQUENTIAL ANALYSIS</a:t>
            </a:r>
          </a:p>
        </p:txBody>
      </p:sp>
      <p:sp>
        <p:nvSpPr>
          <p:cNvPr name="TextBox 39" id="39"/>
          <p:cNvSpPr txBox="true"/>
          <p:nvPr/>
        </p:nvSpPr>
        <p:spPr>
          <a:xfrm rot="0">
            <a:off x="11742664" y="8550132"/>
            <a:ext cx="3875703" cy="260350"/>
          </a:xfrm>
          <a:prstGeom prst="rect">
            <a:avLst/>
          </a:prstGeom>
        </p:spPr>
        <p:txBody>
          <a:bodyPr anchor="t" rtlCol="false" tIns="0" lIns="0" bIns="0" rIns="0">
            <a:spAutoFit/>
          </a:bodyPr>
          <a:lstStyle/>
          <a:p>
            <a:pPr algn="ctr" marL="0" indent="0" lvl="0">
              <a:lnSpc>
                <a:spcPts val="2000"/>
              </a:lnSpc>
            </a:pPr>
            <a:r>
              <a:rPr lang="en-US" sz="2000">
                <a:solidFill>
                  <a:srgbClr val="FFFFFF"/>
                </a:solidFill>
                <a:latin typeface="Montserrat Ultra-Bold"/>
              </a:rPr>
              <a:t>BINARY CLASSIFICATION</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3EDE0"/>
        </a:solidFill>
      </p:bgPr>
    </p:bg>
    <p:spTree>
      <p:nvGrpSpPr>
        <p:cNvPr id="1" name=""/>
        <p:cNvGrpSpPr/>
        <p:nvPr/>
      </p:nvGrpSpPr>
      <p:grpSpPr>
        <a:xfrm>
          <a:off x="0" y="0"/>
          <a:ext cx="0" cy="0"/>
          <a:chOff x="0" y="0"/>
          <a:chExt cx="0" cy="0"/>
        </a:xfrm>
      </p:grpSpPr>
      <p:grpSp>
        <p:nvGrpSpPr>
          <p:cNvPr name="Group 2" id="2"/>
          <p:cNvGrpSpPr/>
          <p:nvPr/>
        </p:nvGrpSpPr>
        <p:grpSpPr>
          <a:xfrm rot="0">
            <a:off x="7087759" y="1473159"/>
            <a:ext cx="1045739" cy="1045739"/>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52F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a:grpSpLocks noChangeAspect="true"/>
          </p:cNvGrpSpPr>
          <p:nvPr/>
        </p:nvGrpSpPr>
        <p:grpSpPr>
          <a:xfrm rot="0">
            <a:off x="1354217" y="5172977"/>
            <a:ext cx="4146647" cy="4146630"/>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8C52FF"/>
            </a:solidFill>
            <a:ln w="12700">
              <a:solidFill>
                <a:srgbClr val="000000"/>
              </a:solidFill>
            </a:ln>
          </p:spPr>
        </p:sp>
      </p:grpSp>
      <p:grpSp>
        <p:nvGrpSpPr>
          <p:cNvPr name="Group 7" id="7"/>
          <p:cNvGrpSpPr>
            <a:grpSpLocks noChangeAspect="true"/>
          </p:cNvGrpSpPr>
          <p:nvPr/>
        </p:nvGrpSpPr>
        <p:grpSpPr>
          <a:xfrm rot="0">
            <a:off x="2078254" y="4133868"/>
            <a:ext cx="788358" cy="788355"/>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8C52FF"/>
            </a:solidFill>
            <a:ln w="12700">
              <a:solidFill>
                <a:srgbClr val="000000"/>
              </a:solidFill>
            </a:ln>
          </p:spPr>
        </p:sp>
      </p:grpSp>
      <p:grpSp>
        <p:nvGrpSpPr>
          <p:cNvPr name="Group 9" id="9"/>
          <p:cNvGrpSpPr>
            <a:grpSpLocks noChangeAspect="true"/>
          </p:cNvGrpSpPr>
          <p:nvPr/>
        </p:nvGrpSpPr>
        <p:grpSpPr>
          <a:xfrm rot="0">
            <a:off x="5615230" y="3533888"/>
            <a:ext cx="2945058" cy="2945046"/>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8C52FF"/>
            </a:solidFill>
            <a:ln w="12700">
              <a:solidFill>
                <a:srgbClr val="000000"/>
              </a:solidFill>
            </a:ln>
          </p:spPr>
        </p:sp>
      </p:grpSp>
      <p:grpSp>
        <p:nvGrpSpPr>
          <p:cNvPr name="Group 11" id="11"/>
          <p:cNvGrpSpPr>
            <a:grpSpLocks noChangeAspect="true"/>
          </p:cNvGrpSpPr>
          <p:nvPr/>
        </p:nvGrpSpPr>
        <p:grpSpPr>
          <a:xfrm rot="0">
            <a:off x="3445966" y="3381525"/>
            <a:ext cx="1504691" cy="1504685"/>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8C52FF"/>
            </a:solidFill>
            <a:ln w="12700">
              <a:solidFill>
                <a:srgbClr val="000000"/>
              </a:solidFill>
            </a:ln>
          </p:spPr>
        </p:sp>
      </p:grpSp>
      <p:sp>
        <p:nvSpPr>
          <p:cNvPr name="TextBox 13" id="13"/>
          <p:cNvSpPr txBox="true"/>
          <p:nvPr/>
        </p:nvSpPr>
        <p:spPr>
          <a:xfrm rot="0">
            <a:off x="10679507" y="1311234"/>
            <a:ext cx="5809961" cy="977265"/>
          </a:xfrm>
          <a:prstGeom prst="rect">
            <a:avLst/>
          </a:prstGeom>
        </p:spPr>
        <p:txBody>
          <a:bodyPr anchor="t" rtlCol="false" tIns="0" lIns="0" bIns="0" rIns="0">
            <a:spAutoFit/>
          </a:bodyPr>
          <a:lstStyle/>
          <a:p>
            <a:pPr>
              <a:lnSpc>
                <a:spcPts val="7559"/>
              </a:lnSpc>
              <a:spcBef>
                <a:spcPct val="0"/>
              </a:spcBef>
            </a:pPr>
            <a:r>
              <a:rPr lang="en-US" sz="5400">
                <a:solidFill>
                  <a:srgbClr val="24006B"/>
                </a:solidFill>
                <a:latin typeface="Poppins Bold"/>
              </a:rPr>
              <a:t>Conclusion </a:t>
            </a:r>
          </a:p>
        </p:txBody>
      </p:sp>
      <p:sp>
        <p:nvSpPr>
          <p:cNvPr name="TextBox 14" id="14"/>
          <p:cNvSpPr txBox="true"/>
          <p:nvPr/>
        </p:nvSpPr>
        <p:spPr>
          <a:xfrm rot="0">
            <a:off x="8998585" y="2965267"/>
            <a:ext cx="9171806" cy="6817401"/>
          </a:xfrm>
          <a:prstGeom prst="rect">
            <a:avLst/>
          </a:prstGeom>
        </p:spPr>
        <p:txBody>
          <a:bodyPr anchor="t" rtlCol="false" tIns="0" lIns="0" bIns="0" rIns="0">
            <a:spAutoFit/>
          </a:bodyPr>
          <a:lstStyle/>
          <a:p>
            <a:pPr marL="642470" indent="-321235" lvl="1">
              <a:lnSpc>
                <a:spcPts val="4166"/>
              </a:lnSpc>
              <a:buFont typeface="Arial"/>
              <a:buChar char="•"/>
            </a:pPr>
            <a:r>
              <a:rPr lang="en-US" sz="2975">
                <a:solidFill>
                  <a:srgbClr val="24006B"/>
                </a:solidFill>
                <a:latin typeface="Poppins"/>
              </a:rPr>
              <a:t>Research project on gut pacemaker model shows promising progress.</a:t>
            </a:r>
          </a:p>
          <a:p>
            <a:pPr marL="642470" indent="-321235" lvl="1">
              <a:lnSpc>
                <a:spcPts val="4166"/>
              </a:lnSpc>
              <a:buFont typeface="Arial"/>
              <a:buChar char="•"/>
            </a:pPr>
            <a:r>
              <a:rPr lang="en-US" sz="2975">
                <a:solidFill>
                  <a:srgbClr val="24006B"/>
                </a:solidFill>
                <a:latin typeface="Poppins"/>
              </a:rPr>
              <a:t>C</a:t>
            </a:r>
            <a:r>
              <a:rPr lang="en-US" sz="2975">
                <a:solidFill>
                  <a:srgbClr val="24006B"/>
                </a:solidFill>
                <a:latin typeface="Poppins"/>
              </a:rPr>
              <a:t>onverted model to C programming language for real-time execution.</a:t>
            </a:r>
          </a:p>
          <a:p>
            <a:pPr marL="642470" indent="-321235" lvl="1">
              <a:lnSpc>
                <a:spcPts val="4166"/>
              </a:lnSpc>
              <a:buFont typeface="Arial"/>
              <a:buChar char="•"/>
            </a:pPr>
            <a:r>
              <a:rPr lang="en-US" sz="2975">
                <a:solidFill>
                  <a:srgbClr val="24006B"/>
                </a:solidFill>
                <a:latin typeface="Poppins"/>
              </a:rPr>
              <a:t>Machine learning algorithms such as SVM are considered for optimized binary classification of pacing.</a:t>
            </a:r>
          </a:p>
          <a:p>
            <a:pPr marL="642470" indent="-321235" lvl="1">
              <a:lnSpc>
                <a:spcPts val="4166"/>
              </a:lnSpc>
              <a:spcBef>
                <a:spcPct val="0"/>
              </a:spcBef>
              <a:buFont typeface="Arial"/>
              <a:buChar char="•"/>
            </a:pPr>
            <a:r>
              <a:rPr lang="en-US" sz="2975">
                <a:solidFill>
                  <a:srgbClr val="24006B"/>
                </a:solidFill>
                <a:latin typeface="Poppins"/>
              </a:rPr>
              <a:t>Future work aims to achieve even better results and further advancements and come up with a histogram of worst-case execution times (WCET) to check real-time performance</a:t>
            </a:r>
          </a:p>
          <a:p>
            <a:pPr>
              <a:lnSpc>
                <a:spcPts val="4166"/>
              </a:lnSpc>
              <a:spcBef>
                <a:spcPct val="0"/>
              </a:spcBef>
            </a:pPr>
          </a:p>
        </p:txBody>
      </p:sp>
      <p:grpSp>
        <p:nvGrpSpPr>
          <p:cNvPr name="Group 15" id="15"/>
          <p:cNvGrpSpPr/>
          <p:nvPr/>
        </p:nvGrpSpPr>
        <p:grpSpPr>
          <a:xfrm rot="0">
            <a:off x="16805729" y="8866036"/>
            <a:ext cx="453571" cy="453571"/>
            <a:chOff x="0" y="0"/>
            <a:chExt cx="812800" cy="812800"/>
          </a:xfrm>
        </p:grpSpPr>
        <p:sp>
          <p:nvSpPr>
            <p:cNvPr name="Freeform 16" id="1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52FF"/>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18" id="18"/>
          <p:cNvSpPr/>
          <p:nvPr/>
        </p:nvSpPr>
        <p:spPr>
          <a:xfrm rot="0">
            <a:off x="16915740" y="9092822"/>
            <a:ext cx="233549" cy="0"/>
          </a:xfrm>
          <a:prstGeom prst="line">
            <a:avLst/>
          </a:prstGeom>
          <a:ln cap="flat" w="28575">
            <a:solidFill>
              <a:srgbClr val="FFFFFF"/>
            </a:solidFill>
            <a:prstDash val="solid"/>
            <a:headEnd type="none" len="sm" w="sm"/>
            <a:tailEnd type="triangle" len="med" w="lg"/>
          </a:ln>
        </p:spPr>
      </p:sp>
    </p:spTree>
  </p:cSld>
  <p:clrMapOvr>
    <a:masterClrMapping/>
  </p:clrMapOvr>
</p:sld>
</file>

<file path=ppt/slides/slide13.xml><?xml version="1.0" encoding="utf-8"?>
<p:sld xmlns:p="http://schemas.openxmlformats.org/presentationml/2006/main" xmlns:a="http://schemas.openxmlformats.org/drawingml/2006/main">
  <p:cSld>
    <p:bg>
      <p:bgPr>
        <a:solidFill>
          <a:srgbClr val="F3EDE0"/>
        </a:solidFill>
      </p:bgPr>
    </p:bg>
    <p:spTree>
      <p:nvGrpSpPr>
        <p:cNvPr id="1" name=""/>
        <p:cNvGrpSpPr/>
        <p:nvPr/>
      </p:nvGrpSpPr>
      <p:grpSpPr>
        <a:xfrm>
          <a:off x="0" y="0"/>
          <a:ext cx="0" cy="0"/>
          <a:chOff x="0" y="0"/>
          <a:chExt cx="0" cy="0"/>
        </a:xfrm>
      </p:grpSpPr>
      <p:sp>
        <p:nvSpPr>
          <p:cNvPr name="TextBox 2" id="2"/>
          <p:cNvSpPr txBox="true"/>
          <p:nvPr/>
        </p:nvSpPr>
        <p:spPr>
          <a:xfrm rot="0">
            <a:off x="9308630" y="3821974"/>
            <a:ext cx="7217195" cy="1493520"/>
          </a:xfrm>
          <a:prstGeom prst="rect">
            <a:avLst/>
          </a:prstGeom>
        </p:spPr>
        <p:txBody>
          <a:bodyPr anchor="t" rtlCol="false" tIns="0" lIns="0" bIns="0" rIns="0">
            <a:spAutoFit/>
          </a:bodyPr>
          <a:lstStyle/>
          <a:p>
            <a:pPr>
              <a:lnSpc>
                <a:spcPts val="12180"/>
              </a:lnSpc>
              <a:spcBef>
                <a:spcPct val="0"/>
              </a:spcBef>
            </a:pPr>
            <a:r>
              <a:rPr lang="en-US" sz="8700">
                <a:solidFill>
                  <a:srgbClr val="24006B"/>
                </a:solidFill>
                <a:latin typeface="Raleway Bold"/>
              </a:rPr>
              <a:t>Thank You </a:t>
            </a:r>
          </a:p>
        </p:txBody>
      </p:sp>
      <p:grpSp>
        <p:nvGrpSpPr>
          <p:cNvPr name="Group 3" id="3"/>
          <p:cNvGrpSpPr/>
          <p:nvPr/>
        </p:nvGrpSpPr>
        <p:grpSpPr>
          <a:xfrm rot="0">
            <a:off x="-4931993" y="-4255519"/>
            <a:ext cx="11724161" cy="11724161"/>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52FF"/>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4219319" y="8890149"/>
            <a:ext cx="3039981" cy="368151"/>
          </a:xfrm>
          <a:prstGeom prst="rect">
            <a:avLst/>
          </a:prstGeom>
        </p:spPr>
        <p:txBody>
          <a:bodyPr anchor="t" rtlCol="false" tIns="0" lIns="0" bIns="0" rIns="0">
            <a:spAutoFit/>
          </a:bodyPr>
          <a:lstStyle/>
          <a:p>
            <a:pPr algn="r">
              <a:lnSpc>
                <a:spcPts val="2800"/>
              </a:lnSpc>
              <a:spcBef>
                <a:spcPct val="0"/>
              </a:spcBef>
            </a:pPr>
            <a:r>
              <a:rPr lang="en-US" sz="2000">
                <a:solidFill>
                  <a:srgbClr val="24006B"/>
                </a:solidFill>
                <a:latin typeface="Poppins"/>
              </a:rPr>
              <a:t>End of  The Page</a:t>
            </a:r>
          </a:p>
        </p:txBody>
      </p:sp>
      <p:grpSp>
        <p:nvGrpSpPr>
          <p:cNvPr name="Group 7" id="7"/>
          <p:cNvGrpSpPr>
            <a:grpSpLocks noChangeAspect="true"/>
          </p:cNvGrpSpPr>
          <p:nvPr/>
        </p:nvGrpSpPr>
        <p:grpSpPr>
          <a:xfrm rot="0">
            <a:off x="6133301" y="1788918"/>
            <a:ext cx="1474419" cy="1474413"/>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4609BF"/>
            </a:solidFill>
            <a:ln w="12700">
              <a:solidFill>
                <a:srgbClr val="000000"/>
              </a:solidFill>
            </a:ln>
          </p:spPr>
        </p:sp>
      </p:grpSp>
      <p:grpSp>
        <p:nvGrpSpPr>
          <p:cNvPr name="Group 9" id="9"/>
          <p:cNvGrpSpPr>
            <a:grpSpLocks noChangeAspect="true"/>
          </p:cNvGrpSpPr>
          <p:nvPr/>
        </p:nvGrpSpPr>
        <p:grpSpPr>
          <a:xfrm rot="0">
            <a:off x="2359060" y="4782569"/>
            <a:ext cx="643418" cy="643416"/>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w="12700">
              <a:solidFill>
                <a:srgbClr val="000000"/>
              </a:solidFill>
            </a:ln>
          </p:spPr>
        </p:sp>
      </p:grpSp>
      <p:grpSp>
        <p:nvGrpSpPr>
          <p:cNvPr name="Group 11" id="11"/>
          <p:cNvGrpSpPr>
            <a:grpSpLocks noChangeAspect="true"/>
          </p:cNvGrpSpPr>
          <p:nvPr/>
        </p:nvGrpSpPr>
        <p:grpSpPr>
          <a:xfrm rot="0">
            <a:off x="5059216" y="6472711"/>
            <a:ext cx="3192074" cy="3192061"/>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4609BF"/>
            </a:solidFill>
            <a:ln w="12700">
              <a:solidFill>
                <a:srgbClr val="000000"/>
              </a:solidFill>
            </a:ln>
          </p:spPr>
        </p:sp>
      </p:grpSp>
      <p:grpSp>
        <p:nvGrpSpPr>
          <p:cNvPr name="Group 13" id="13"/>
          <p:cNvGrpSpPr>
            <a:grpSpLocks noChangeAspect="true"/>
          </p:cNvGrpSpPr>
          <p:nvPr/>
        </p:nvGrpSpPr>
        <p:grpSpPr>
          <a:xfrm rot="0">
            <a:off x="15284405" y="-861671"/>
            <a:ext cx="2468243" cy="2468233"/>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4609BF"/>
            </a:solidFill>
            <a:ln w="12700">
              <a:solidFill>
                <a:srgbClr val="000000"/>
              </a:solidFill>
            </a:ln>
          </p:spPr>
        </p:sp>
      </p:grpSp>
    </p:spTree>
  </p:cSld>
  <p:clrMapOvr>
    <a:masterClrMapping/>
  </p:clrMapOvr>
</p:sld>
</file>

<file path=ppt/slides/slide2.xml><?xml version="1.0" encoding="utf-8"?>
<p:sld xmlns:p="http://schemas.openxmlformats.org/presentationml/2006/main" xmlns:a="http://schemas.openxmlformats.org/drawingml/2006/main">
  <p:cSld>
    <p:bg>
      <p:bgPr>
        <a:solidFill>
          <a:srgbClr val="F3EDE0"/>
        </a:solidFill>
      </p:bgPr>
    </p:bg>
    <p:spTree>
      <p:nvGrpSpPr>
        <p:cNvPr id="1" name=""/>
        <p:cNvGrpSpPr/>
        <p:nvPr/>
      </p:nvGrpSpPr>
      <p:grpSpPr>
        <a:xfrm>
          <a:off x="0" y="0"/>
          <a:ext cx="0" cy="0"/>
          <a:chOff x="0" y="0"/>
          <a:chExt cx="0" cy="0"/>
        </a:xfrm>
      </p:grpSpPr>
      <p:sp>
        <p:nvSpPr>
          <p:cNvPr name="TextBox 2" id="2"/>
          <p:cNvSpPr txBox="true"/>
          <p:nvPr/>
        </p:nvSpPr>
        <p:spPr>
          <a:xfrm rot="0">
            <a:off x="8299741" y="1140081"/>
            <a:ext cx="581746" cy="405765"/>
          </a:xfrm>
          <a:prstGeom prst="rect">
            <a:avLst/>
          </a:prstGeom>
        </p:spPr>
        <p:txBody>
          <a:bodyPr anchor="t" rtlCol="false" tIns="0" lIns="0" bIns="0" rIns="0">
            <a:spAutoFit/>
          </a:bodyPr>
          <a:lstStyle/>
          <a:p>
            <a:pPr algn="r" marL="0" indent="0" lvl="0">
              <a:lnSpc>
                <a:spcPts val="3030"/>
              </a:lnSpc>
              <a:spcBef>
                <a:spcPct val="0"/>
              </a:spcBef>
            </a:pPr>
            <a:r>
              <a:rPr lang="en-US" sz="3000" u="none">
                <a:solidFill>
                  <a:srgbClr val="201715"/>
                </a:solidFill>
                <a:latin typeface="Now Medium"/>
              </a:rPr>
              <a:t>1</a:t>
            </a:r>
          </a:p>
        </p:txBody>
      </p:sp>
      <p:sp>
        <p:nvSpPr>
          <p:cNvPr name="TextBox 3" id="3"/>
          <p:cNvSpPr txBox="true"/>
          <p:nvPr/>
        </p:nvSpPr>
        <p:spPr>
          <a:xfrm rot="0">
            <a:off x="1028700" y="7091799"/>
            <a:ext cx="7132395" cy="2505711"/>
          </a:xfrm>
          <a:prstGeom prst="rect">
            <a:avLst/>
          </a:prstGeom>
        </p:spPr>
        <p:txBody>
          <a:bodyPr anchor="t" rtlCol="false" tIns="0" lIns="0" bIns="0" rIns="0">
            <a:spAutoFit/>
          </a:bodyPr>
          <a:lstStyle/>
          <a:p>
            <a:pPr algn="l" marL="0" indent="0" lvl="0">
              <a:lnSpc>
                <a:spcPts val="9595"/>
              </a:lnSpc>
              <a:spcBef>
                <a:spcPct val="0"/>
              </a:spcBef>
            </a:pPr>
            <a:r>
              <a:rPr lang="en-US" sz="9500" u="none">
                <a:solidFill>
                  <a:srgbClr val="201715"/>
                </a:solidFill>
                <a:latin typeface="Now Medium"/>
              </a:rPr>
              <a:t>TABLE OF CONTENTS</a:t>
            </a:r>
          </a:p>
        </p:txBody>
      </p:sp>
      <p:sp>
        <p:nvSpPr>
          <p:cNvPr name="TextBox 4" id="4"/>
          <p:cNvSpPr txBox="true"/>
          <p:nvPr/>
        </p:nvSpPr>
        <p:spPr>
          <a:xfrm rot="0">
            <a:off x="8299741" y="2095640"/>
            <a:ext cx="581746" cy="405765"/>
          </a:xfrm>
          <a:prstGeom prst="rect">
            <a:avLst/>
          </a:prstGeom>
        </p:spPr>
        <p:txBody>
          <a:bodyPr anchor="t" rtlCol="false" tIns="0" lIns="0" bIns="0" rIns="0">
            <a:spAutoFit/>
          </a:bodyPr>
          <a:lstStyle/>
          <a:p>
            <a:pPr algn="r" marL="0" indent="0" lvl="0">
              <a:lnSpc>
                <a:spcPts val="3030"/>
              </a:lnSpc>
              <a:spcBef>
                <a:spcPct val="0"/>
              </a:spcBef>
            </a:pPr>
            <a:r>
              <a:rPr lang="en-US" sz="3000" u="none">
                <a:solidFill>
                  <a:srgbClr val="201715"/>
                </a:solidFill>
                <a:latin typeface="Now Medium"/>
              </a:rPr>
              <a:t>2</a:t>
            </a:r>
          </a:p>
        </p:txBody>
      </p:sp>
      <p:sp>
        <p:nvSpPr>
          <p:cNvPr name="TextBox 5" id="5"/>
          <p:cNvSpPr txBox="true"/>
          <p:nvPr/>
        </p:nvSpPr>
        <p:spPr>
          <a:xfrm rot="0">
            <a:off x="8299741" y="2961402"/>
            <a:ext cx="581746" cy="405765"/>
          </a:xfrm>
          <a:prstGeom prst="rect">
            <a:avLst/>
          </a:prstGeom>
        </p:spPr>
        <p:txBody>
          <a:bodyPr anchor="t" rtlCol="false" tIns="0" lIns="0" bIns="0" rIns="0">
            <a:spAutoFit/>
          </a:bodyPr>
          <a:lstStyle/>
          <a:p>
            <a:pPr algn="r" marL="0" indent="0" lvl="0">
              <a:lnSpc>
                <a:spcPts val="3030"/>
              </a:lnSpc>
              <a:spcBef>
                <a:spcPct val="0"/>
              </a:spcBef>
            </a:pPr>
            <a:r>
              <a:rPr lang="en-US" sz="3000" u="none">
                <a:solidFill>
                  <a:srgbClr val="201715"/>
                </a:solidFill>
                <a:latin typeface="Now Medium"/>
              </a:rPr>
              <a:t>3</a:t>
            </a:r>
          </a:p>
        </p:txBody>
      </p:sp>
      <p:sp>
        <p:nvSpPr>
          <p:cNvPr name="TextBox 6" id="6"/>
          <p:cNvSpPr txBox="true"/>
          <p:nvPr/>
        </p:nvSpPr>
        <p:spPr>
          <a:xfrm rot="0">
            <a:off x="8299741" y="3919617"/>
            <a:ext cx="581746" cy="405765"/>
          </a:xfrm>
          <a:prstGeom prst="rect">
            <a:avLst/>
          </a:prstGeom>
        </p:spPr>
        <p:txBody>
          <a:bodyPr anchor="t" rtlCol="false" tIns="0" lIns="0" bIns="0" rIns="0">
            <a:spAutoFit/>
          </a:bodyPr>
          <a:lstStyle/>
          <a:p>
            <a:pPr algn="r" marL="0" indent="0" lvl="0">
              <a:lnSpc>
                <a:spcPts val="3030"/>
              </a:lnSpc>
              <a:spcBef>
                <a:spcPct val="0"/>
              </a:spcBef>
            </a:pPr>
            <a:r>
              <a:rPr lang="en-US" sz="3000" u="none">
                <a:solidFill>
                  <a:srgbClr val="201715"/>
                </a:solidFill>
                <a:latin typeface="Now Medium"/>
              </a:rPr>
              <a:t>4</a:t>
            </a:r>
          </a:p>
        </p:txBody>
      </p:sp>
      <p:sp>
        <p:nvSpPr>
          <p:cNvPr name="TextBox 7" id="7"/>
          <p:cNvSpPr txBox="true"/>
          <p:nvPr/>
        </p:nvSpPr>
        <p:spPr>
          <a:xfrm rot="0">
            <a:off x="8299741" y="4877832"/>
            <a:ext cx="581746" cy="405765"/>
          </a:xfrm>
          <a:prstGeom prst="rect">
            <a:avLst/>
          </a:prstGeom>
        </p:spPr>
        <p:txBody>
          <a:bodyPr anchor="t" rtlCol="false" tIns="0" lIns="0" bIns="0" rIns="0">
            <a:spAutoFit/>
          </a:bodyPr>
          <a:lstStyle/>
          <a:p>
            <a:pPr algn="r" marL="0" indent="0" lvl="0">
              <a:lnSpc>
                <a:spcPts val="3030"/>
              </a:lnSpc>
              <a:spcBef>
                <a:spcPct val="0"/>
              </a:spcBef>
            </a:pPr>
            <a:r>
              <a:rPr lang="en-US" sz="3000" u="none">
                <a:solidFill>
                  <a:srgbClr val="201715"/>
                </a:solidFill>
                <a:latin typeface="Now Medium"/>
              </a:rPr>
              <a:t>5</a:t>
            </a:r>
          </a:p>
        </p:txBody>
      </p:sp>
      <p:sp>
        <p:nvSpPr>
          <p:cNvPr name="TextBox 8" id="8"/>
          <p:cNvSpPr txBox="true"/>
          <p:nvPr/>
        </p:nvSpPr>
        <p:spPr>
          <a:xfrm rot="0">
            <a:off x="8299741" y="5740797"/>
            <a:ext cx="581746" cy="405765"/>
          </a:xfrm>
          <a:prstGeom prst="rect">
            <a:avLst/>
          </a:prstGeom>
        </p:spPr>
        <p:txBody>
          <a:bodyPr anchor="t" rtlCol="false" tIns="0" lIns="0" bIns="0" rIns="0">
            <a:spAutoFit/>
          </a:bodyPr>
          <a:lstStyle/>
          <a:p>
            <a:pPr algn="r" marL="0" indent="0" lvl="0">
              <a:lnSpc>
                <a:spcPts val="3030"/>
              </a:lnSpc>
              <a:spcBef>
                <a:spcPct val="0"/>
              </a:spcBef>
            </a:pPr>
            <a:r>
              <a:rPr lang="en-US" sz="3000" u="none">
                <a:solidFill>
                  <a:srgbClr val="201715"/>
                </a:solidFill>
                <a:latin typeface="Now Medium"/>
              </a:rPr>
              <a:t>6</a:t>
            </a:r>
          </a:p>
        </p:txBody>
      </p:sp>
      <p:grpSp>
        <p:nvGrpSpPr>
          <p:cNvPr name="Group 9" id="9"/>
          <p:cNvGrpSpPr/>
          <p:nvPr/>
        </p:nvGrpSpPr>
        <p:grpSpPr>
          <a:xfrm rot="0">
            <a:off x="9144000" y="1028700"/>
            <a:ext cx="8899995" cy="5215928"/>
            <a:chOff x="0" y="0"/>
            <a:chExt cx="11866660" cy="6954571"/>
          </a:xfrm>
        </p:grpSpPr>
        <p:sp>
          <p:nvSpPr>
            <p:cNvPr name="TextBox 10" id="10"/>
            <p:cNvSpPr txBox="true"/>
            <p:nvPr/>
          </p:nvSpPr>
          <p:spPr>
            <a:xfrm rot="0">
              <a:off x="0" y="-76200"/>
              <a:ext cx="11866660" cy="761154"/>
            </a:xfrm>
            <a:prstGeom prst="rect">
              <a:avLst/>
            </a:prstGeom>
          </p:spPr>
          <p:txBody>
            <a:bodyPr anchor="t" rtlCol="false" tIns="0" lIns="0" bIns="0" rIns="0">
              <a:spAutoFit/>
            </a:bodyPr>
            <a:lstStyle/>
            <a:p>
              <a:pPr>
                <a:lnSpc>
                  <a:spcPts val="4759"/>
                </a:lnSpc>
                <a:spcBef>
                  <a:spcPct val="0"/>
                </a:spcBef>
              </a:pPr>
              <a:r>
                <a:rPr lang="en-US" sz="3399">
                  <a:solidFill>
                    <a:srgbClr val="201715"/>
                  </a:solidFill>
                  <a:latin typeface="Ovo"/>
                </a:rPr>
                <a:t>What is gastroparesis?</a:t>
              </a:r>
            </a:p>
          </p:txBody>
        </p:sp>
        <p:sp>
          <p:nvSpPr>
            <p:cNvPr name="TextBox 11" id="11"/>
            <p:cNvSpPr txBox="true"/>
            <p:nvPr/>
          </p:nvSpPr>
          <p:spPr>
            <a:xfrm rot="0">
              <a:off x="0" y="1172036"/>
              <a:ext cx="11866660" cy="761154"/>
            </a:xfrm>
            <a:prstGeom prst="rect">
              <a:avLst/>
            </a:prstGeom>
          </p:spPr>
          <p:txBody>
            <a:bodyPr anchor="t" rtlCol="false" tIns="0" lIns="0" bIns="0" rIns="0">
              <a:spAutoFit/>
            </a:bodyPr>
            <a:lstStyle/>
            <a:p>
              <a:pPr>
                <a:lnSpc>
                  <a:spcPts val="4759"/>
                </a:lnSpc>
                <a:spcBef>
                  <a:spcPct val="0"/>
                </a:spcBef>
              </a:pPr>
              <a:r>
                <a:rPr lang="en-US" sz="3399">
                  <a:solidFill>
                    <a:srgbClr val="201715"/>
                  </a:solidFill>
                  <a:latin typeface="Ovo"/>
                </a:rPr>
                <a:t>Treatment: The Gut Pacemaker</a:t>
              </a:r>
            </a:p>
          </p:txBody>
        </p:sp>
        <p:sp>
          <p:nvSpPr>
            <p:cNvPr name="TextBox 12" id="12"/>
            <p:cNvSpPr txBox="true"/>
            <p:nvPr/>
          </p:nvSpPr>
          <p:spPr>
            <a:xfrm rot="0">
              <a:off x="0" y="2428490"/>
              <a:ext cx="11866660" cy="761154"/>
            </a:xfrm>
            <a:prstGeom prst="rect">
              <a:avLst/>
            </a:prstGeom>
          </p:spPr>
          <p:txBody>
            <a:bodyPr anchor="t" rtlCol="false" tIns="0" lIns="0" bIns="0" rIns="0">
              <a:spAutoFit/>
            </a:bodyPr>
            <a:lstStyle/>
            <a:p>
              <a:pPr>
                <a:lnSpc>
                  <a:spcPts val="4759"/>
                </a:lnSpc>
                <a:spcBef>
                  <a:spcPct val="0"/>
                </a:spcBef>
              </a:pPr>
              <a:r>
                <a:rPr lang="en-US" sz="3399">
                  <a:solidFill>
                    <a:srgbClr val="201715"/>
                  </a:solidFill>
                  <a:latin typeface="Ovo"/>
                </a:rPr>
                <a:t>MATLAB Model: Limitations and Challenges</a:t>
              </a:r>
            </a:p>
          </p:txBody>
        </p:sp>
        <p:sp>
          <p:nvSpPr>
            <p:cNvPr name="TextBox 13" id="13"/>
            <p:cNvSpPr txBox="true"/>
            <p:nvPr/>
          </p:nvSpPr>
          <p:spPr>
            <a:xfrm rot="0">
              <a:off x="0" y="3684943"/>
              <a:ext cx="11866660" cy="761154"/>
            </a:xfrm>
            <a:prstGeom prst="rect">
              <a:avLst/>
            </a:prstGeom>
          </p:spPr>
          <p:txBody>
            <a:bodyPr anchor="t" rtlCol="false" tIns="0" lIns="0" bIns="0" rIns="0">
              <a:spAutoFit/>
            </a:bodyPr>
            <a:lstStyle/>
            <a:p>
              <a:pPr>
                <a:lnSpc>
                  <a:spcPts val="4759"/>
                </a:lnSpc>
                <a:spcBef>
                  <a:spcPct val="0"/>
                </a:spcBef>
              </a:pPr>
              <a:r>
                <a:rPr lang="en-US" sz="3399">
                  <a:solidFill>
                    <a:srgbClr val="201715"/>
                  </a:solidFill>
                  <a:latin typeface="Ovo"/>
                </a:rPr>
                <a:t>The Solution: Embedded Processor</a:t>
              </a:r>
            </a:p>
          </p:txBody>
        </p:sp>
        <p:sp>
          <p:nvSpPr>
            <p:cNvPr name="TextBox 14" id="14"/>
            <p:cNvSpPr txBox="true"/>
            <p:nvPr/>
          </p:nvSpPr>
          <p:spPr>
            <a:xfrm rot="0">
              <a:off x="0" y="5055697"/>
              <a:ext cx="11866660" cy="645160"/>
            </a:xfrm>
            <a:prstGeom prst="rect">
              <a:avLst/>
            </a:prstGeom>
          </p:spPr>
          <p:txBody>
            <a:bodyPr anchor="t" rtlCol="false" tIns="0" lIns="0" bIns="0" rIns="0">
              <a:spAutoFit/>
            </a:bodyPr>
            <a:lstStyle/>
            <a:p>
              <a:pPr>
                <a:lnSpc>
                  <a:spcPts val="3569"/>
                </a:lnSpc>
                <a:spcBef>
                  <a:spcPct val="0"/>
                </a:spcBef>
              </a:pPr>
              <a:r>
                <a:rPr lang="en-US" sz="3399">
                  <a:solidFill>
                    <a:srgbClr val="201715"/>
                  </a:solidFill>
                  <a:latin typeface="Ovo"/>
                </a:rPr>
                <a:t>Results</a:t>
              </a:r>
            </a:p>
          </p:txBody>
        </p:sp>
        <p:sp>
          <p:nvSpPr>
            <p:cNvPr name="TextBox 15" id="15"/>
            <p:cNvSpPr txBox="true"/>
            <p:nvPr/>
          </p:nvSpPr>
          <p:spPr>
            <a:xfrm rot="0">
              <a:off x="0" y="6309411"/>
              <a:ext cx="11866660" cy="645160"/>
            </a:xfrm>
            <a:prstGeom prst="rect">
              <a:avLst/>
            </a:prstGeom>
          </p:spPr>
          <p:txBody>
            <a:bodyPr anchor="t" rtlCol="false" tIns="0" lIns="0" bIns="0" rIns="0">
              <a:spAutoFit/>
            </a:bodyPr>
            <a:lstStyle/>
            <a:p>
              <a:pPr>
                <a:lnSpc>
                  <a:spcPts val="3569"/>
                </a:lnSpc>
                <a:spcBef>
                  <a:spcPct val="0"/>
                </a:spcBef>
              </a:pPr>
              <a:r>
                <a:rPr lang="en-US" sz="3399">
                  <a:solidFill>
                    <a:srgbClr val="201715"/>
                  </a:solidFill>
                  <a:latin typeface="Ovo"/>
                </a:rPr>
                <a:t>Conclusion and Future Work</a:t>
              </a:r>
            </a:p>
          </p:txBody>
        </p:sp>
      </p:grpSp>
      <p:grpSp>
        <p:nvGrpSpPr>
          <p:cNvPr name="Group 16" id="16"/>
          <p:cNvGrpSpPr/>
          <p:nvPr/>
        </p:nvGrpSpPr>
        <p:grpSpPr>
          <a:xfrm rot="0">
            <a:off x="-2082749" y="-1092456"/>
            <a:ext cx="7303612" cy="6280943"/>
            <a:chOff x="0" y="0"/>
            <a:chExt cx="9738150" cy="8374591"/>
          </a:xfrm>
        </p:grpSpPr>
        <p:grpSp>
          <p:nvGrpSpPr>
            <p:cNvPr name="Group 17" id="17"/>
            <p:cNvGrpSpPr/>
            <p:nvPr/>
          </p:nvGrpSpPr>
          <p:grpSpPr>
            <a:xfrm rot="2058190">
              <a:off x="634647" y="1709603"/>
              <a:ext cx="7474027" cy="4558912"/>
              <a:chOff x="0" y="0"/>
              <a:chExt cx="1476351" cy="900526"/>
            </a:xfrm>
          </p:grpSpPr>
          <p:sp>
            <p:nvSpPr>
              <p:cNvPr name="Freeform 18" id="18"/>
              <p:cNvSpPr/>
              <p:nvPr/>
            </p:nvSpPr>
            <p:spPr>
              <a:xfrm flipH="false" flipV="false" rot="0">
                <a:off x="0" y="0"/>
                <a:ext cx="1476351" cy="900526"/>
              </a:xfrm>
              <a:custGeom>
                <a:avLst/>
                <a:gdLst/>
                <a:ahLst/>
                <a:cxnLst/>
                <a:rect r="r" b="b" t="t" l="l"/>
                <a:pathLst>
                  <a:path h="900526" w="1476351">
                    <a:moveTo>
                      <a:pt x="0" y="0"/>
                    </a:moveTo>
                    <a:lnTo>
                      <a:pt x="1476351" y="0"/>
                    </a:lnTo>
                    <a:lnTo>
                      <a:pt x="1476351" y="900526"/>
                    </a:lnTo>
                    <a:lnTo>
                      <a:pt x="0" y="900526"/>
                    </a:lnTo>
                    <a:close/>
                  </a:path>
                </a:pathLst>
              </a:custGeom>
              <a:solidFill>
                <a:srgbClr val="8C52FF"/>
              </a:solidFill>
              <a:ln>
                <a:noFill/>
              </a:ln>
            </p:spPr>
          </p:sp>
          <p:sp>
            <p:nvSpPr>
              <p:cNvPr name="TextBox 19" id="19"/>
              <p:cNvSpPr txBox="true"/>
              <p:nvPr/>
            </p:nvSpPr>
            <p:spPr>
              <a:xfrm>
                <a:off x="0" y="-57150"/>
                <a:ext cx="812800" cy="869950"/>
              </a:xfrm>
              <a:prstGeom prst="rect">
                <a:avLst/>
              </a:prstGeom>
            </p:spPr>
            <p:txBody>
              <a:bodyPr anchor="ctr" rtlCol="false" tIns="50800" lIns="50800" bIns="50800" rIns="50800"/>
              <a:lstStyle/>
              <a:p>
                <a:pPr algn="ctr" marL="0" indent="0" lvl="0">
                  <a:lnSpc>
                    <a:spcPts val="3499"/>
                  </a:lnSpc>
                  <a:spcBef>
                    <a:spcPct val="0"/>
                  </a:spcBef>
                </a:pPr>
              </a:p>
            </p:txBody>
          </p:sp>
        </p:grpSp>
        <p:grpSp>
          <p:nvGrpSpPr>
            <p:cNvPr name="Group 20" id="20"/>
            <p:cNvGrpSpPr>
              <a:grpSpLocks noChangeAspect="true"/>
            </p:cNvGrpSpPr>
            <p:nvPr/>
          </p:nvGrpSpPr>
          <p:grpSpPr>
            <a:xfrm rot="0">
              <a:off x="5179219" y="3815679"/>
              <a:ext cx="4558930" cy="4558912"/>
              <a:chOff x="0" y="0"/>
              <a:chExt cx="6350000" cy="6349975"/>
            </a:xfrm>
          </p:grpSpPr>
          <p:sp>
            <p:nvSpPr>
              <p:cNvPr name="Freeform 21" id="2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8C52FF"/>
              </a:solidFill>
              <a:ln w="12700">
                <a:solidFill>
                  <a:srgbClr val="000000"/>
                </a:solidFill>
              </a:ln>
            </p:spPr>
          </p:sp>
        </p:grpSp>
      </p:grpSp>
      <p:grpSp>
        <p:nvGrpSpPr>
          <p:cNvPr name="Group 22" id="22"/>
          <p:cNvGrpSpPr/>
          <p:nvPr/>
        </p:nvGrpSpPr>
        <p:grpSpPr>
          <a:xfrm rot="-10800000">
            <a:off x="12889816" y="7881851"/>
            <a:ext cx="7303612" cy="6280943"/>
            <a:chOff x="0" y="0"/>
            <a:chExt cx="9738150" cy="8374591"/>
          </a:xfrm>
        </p:grpSpPr>
        <p:grpSp>
          <p:nvGrpSpPr>
            <p:cNvPr name="Group 23" id="23"/>
            <p:cNvGrpSpPr/>
            <p:nvPr/>
          </p:nvGrpSpPr>
          <p:grpSpPr>
            <a:xfrm rot="2058190">
              <a:off x="634647" y="1709603"/>
              <a:ext cx="7474027" cy="4558912"/>
              <a:chOff x="0" y="0"/>
              <a:chExt cx="1476351" cy="900526"/>
            </a:xfrm>
          </p:grpSpPr>
          <p:sp>
            <p:nvSpPr>
              <p:cNvPr name="Freeform 24" id="24"/>
              <p:cNvSpPr/>
              <p:nvPr/>
            </p:nvSpPr>
            <p:spPr>
              <a:xfrm flipH="false" flipV="false" rot="0">
                <a:off x="0" y="0"/>
                <a:ext cx="1476351" cy="900526"/>
              </a:xfrm>
              <a:custGeom>
                <a:avLst/>
                <a:gdLst/>
                <a:ahLst/>
                <a:cxnLst/>
                <a:rect r="r" b="b" t="t" l="l"/>
                <a:pathLst>
                  <a:path h="900526" w="1476351">
                    <a:moveTo>
                      <a:pt x="0" y="0"/>
                    </a:moveTo>
                    <a:lnTo>
                      <a:pt x="1476351" y="0"/>
                    </a:lnTo>
                    <a:lnTo>
                      <a:pt x="1476351" y="900526"/>
                    </a:lnTo>
                    <a:lnTo>
                      <a:pt x="0" y="900526"/>
                    </a:lnTo>
                    <a:close/>
                  </a:path>
                </a:pathLst>
              </a:custGeom>
              <a:solidFill>
                <a:srgbClr val="8C52FF"/>
              </a:solidFill>
              <a:ln>
                <a:noFill/>
              </a:ln>
            </p:spPr>
          </p:sp>
          <p:sp>
            <p:nvSpPr>
              <p:cNvPr name="TextBox 25" id="25"/>
              <p:cNvSpPr txBox="true"/>
              <p:nvPr/>
            </p:nvSpPr>
            <p:spPr>
              <a:xfrm>
                <a:off x="0" y="-57150"/>
                <a:ext cx="812800" cy="869950"/>
              </a:xfrm>
              <a:prstGeom prst="rect">
                <a:avLst/>
              </a:prstGeom>
            </p:spPr>
            <p:txBody>
              <a:bodyPr anchor="ctr" rtlCol="false" tIns="50800" lIns="50800" bIns="50800" rIns="50800"/>
              <a:lstStyle/>
              <a:p>
                <a:pPr algn="ctr" marL="0" indent="0" lvl="0">
                  <a:lnSpc>
                    <a:spcPts val="3499"/>
                  </a:lnSpc>
                  <a:spcBef>
                    <a:spcPct val="0"/>
                  </a:spcBef>
                </a:pPr>
              </a:p>
            </p:txBody>
          </p:sp>
        </p:grpSp>
        <p:grpSp>
          <p:nvGrpSpPr>
            <p:cNvPr name="Group 26" id="26"/>
            <p:cNvGrpSpPr>
              <a:grpSpLocks noChangeAspect="true"/>
            </p:cNvGrpSpPr>
            <p:nvPr/>
          </p:nvGrpSpPr>
          <p:grpSpPr>
            <a:xfrm rot="0">
              <a:off x="5179219" y="3815679"/>
              <a:ext cx="4558930" cy="4558912"/>
              <a:chOff x="0" y="0"/>
              <a:chExt cx="6350000" cy="6349975"/>
            </a:xfrm>
          </p:grpSpPr>
          <p:sp>
            <p:nvSpPr>
              <p:cNvPr name="Freeform 27" id="2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24006B"/>
              </a:solidFill>
              <a:ln w="12700">
                <a:solidFill>
                  <a:srgbClr val="000000"/>
                </a:solidFill>
              </a:ln>
            </p:spPr>
          </p:sp>
        </p:grpSp>
      </p:grpSp>
      <p:grpSp>
        <p:nvGrpSpPr>
          <p:cNvPr name="Group 28" id="28"/>
          <p:cNvGrpSpPr/>
          <p:nvPr/>
        </p:nvGrpSpPr>
        <p:grpSpPr>
          <a:xfrm rot="0">
            <a:off x="-1322058" y="-5188487"/>
            <a:ext cx="7303612" cy="6280943"/>
            <a:chOff x="0" y="0"/>
            <a:chExt cx="9738150" cy="8374591"/>
          </a:xfrm>
        </p:grpSpPr>
        <p:grpSp>
          <p:nvGrpSpPr>
            <p:cNvPr name="Group 29" id="29"/>
            <p:cNvGrpSpPr/>
            <p:nvPr/>
          </p:nvGrpSpPr>
          <p:grpSpPr>
            <a:xfrm rot="2058190">
              <a:off x="634647" y="1709603"/>
              <a:ext cx="7474027" cy="4558912"/>
              <a:chOff x="0" y="0"/>
              <a:chExt cx="1476351" cy="900526"/>
            </a:xfrm>
          </p:grpSpPr>
          <p:sp>
            <p:nvSpPr>
              <p:cNvPr name="Freeform 30" id="30"/>
              <p:cNvSpPr/>
              <p:nvPr/>
            </p:nvSpPr>
            <p:spPr>
              <a:xfrm flipH="false" flipV="false" rot="0">
                <a:off x="0" y="0"/>
                <a:ext cx="1476351" cy="900526"/>
              </a:xfrm>
              <a:custGeom>
                <a:avLst/>
                <a:gdLst/>
                <a:ahLst/>
                <a:cxnLst/>
                <a:rect r="r" b="b" t="t" l="l"/>
                <a:pathLst>
                  <a:path h="900526" w="1476351">
                    <a:moveTo>
                      <a:pt x="0" y="0"/>
                    </a:moveTo>
                    <a:lnTo>
                      <a:pt x="1476351" y="0"/>
                    </a:lnTo>
                    <a:lnTo>
                      <a:pt x="1476351" y="900526"/>
                    </a:lnTo>
                    <a:lnTo>
                      <a:pt x="0" y="900526"/>
                    </a:lnTo>
                    <a:close/>
                  </a:path>
                </a:pathLst>
              </a:custGeom>
              <a:solidFill>
                <a:srgbClr val="8C52FF"/>
              </a:solidFill>
              <a:ln>
                <a:noFill/>
              </a:ln>
            </p:spPr>
          </p:sp>
          <p:sp>
            <p:nvSpPr>
              <p:cNvPr name="TextBox 31" id="31"/>
              <p:cNvSpPr txBox="true"/>
              <p:nvPr/>
            </p:nvSpPr>
            <p:spPr>
              <a:xfrm>
                <a:off x="0" y="-57150"/>
                <a:ext cx="812800" cy="869950"/>
              </a:xfrm>
              <a:prstGeom prst="rect">
                <a:avLst/>
              </a:prstGeom>
            </p:spPr>
            <p:txBody>
              <a:bodyPr anchor="ctr" rtlCol="false" tIns="50800" lIns="50800" bIns="50800" rIns="50800"/>
              <a:lstStyle/>
              <a:p>
                <a:pPr algn="ctr" marL="0" indent="0" lvl="0">
                  <a:lnSpc>
                    <a:spcPts val="3499"/>
                  </a:lnSpc>
                  <a:spcBef>
                    <a:spcPct val="0"/>
                  </a:spcBef>
                </a:pPr>
              </a:p>
            </p:txBody>
          </p:sp>
        </p:grpSp>
        <p:grpSp>
          <p:nvGrpSpPr>
            <p:cNvPr name="Group 32" id="32"/>
            <p:cNvGrpSpPr>
              <a:grpSpLocks noChangeAspect="true"/>
            </p:cNvGrpSpPr>
            <p:nvPr/>
          </p:nvGrpSpPr>
          <p:grpSpPr>
            <a:xfrm rot="0">
              <a:off x="5179219" y="3815679"/>
              <a:ext cx="4558930" cy="4558912"/>
              <a:chOff x="0" y="0"/>
              <a:chExt cx="6350000" cy="6349975"/>
            </a:xfrm>
          </p:grpSpPr>
          <p:sp>
            <p:nvSpPr>
              <p:cNvPr name="Freeform 33" id="3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24006B"/>
              </a:solidFill>
              <a:ln w="12700">
                <a:solidFill>
                  <a:srgbClr val="000000"/>
                </a:solidFill>
              </a:ln>
            </p:spPr>
          </p:sp>
        </p:gr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3EDE0"/>
        </a:solidFill>
      </p:bgPr>
    </p:bg>
    <p:spTree>
      <p:nvGrpSpPr>
        <p:cNvPr id="1" name=""/>
        <p:cNvGrpSpPr/>
        <p:nvPr/>
      </p:nvGrpSpPr>
      <p:grpSpPr>
        <a:xfrm>
          <a:off x="0" y="0"/>
          <a:ext cx="0" cy="0"/>
          <a:chOff x="0" y="0"/>
          <a:chExt cx="0" cy="0"/>
        </a:xfrm>
      </p:grpSpPr>
      <p:grpSp>
        <p:nvGrpSpPr>
          <p:cNvPr name="Group 2" id="2"/>
          <p:cNvGrpSpPr/>
          <p:nvPr/>
        </p:nvGrpSpPr>
        <p:grpSpPr>
          <a:xfrm rot="0">
            <a:off x="1357959" y="1719010"/>
            <a:ext cx="1045739" cy="1045739"/>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52F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a:grpSpLocks noChangeAspect="true"/>
          </p:cNvGrpSpPr>
          <p:nvPr/>
        </p:nvGrpSpPr>
        <p:grpSpPr>
          <a:xfrm rot="0">
            <a:off x="9144000" y="1357959"/>
            <a:ext cx="9181283" cy="9181246"/>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2785" t="0" r="-16603" b="0"/>
              </a:stretch>
            </a:blipFill>
          </p:spPr>
        </p:sp>
      </p:grpSp>
      <p:grpSp>
        <p:nvGrpSpPr>
          <p:cNvPr name="Group 7" id="7"/>
          <p:cNvGrpSpPr/>
          <p:nvPr/>
        </p:nvGrpSpPr>
        <p:grpSpPr>
          <a:xfrm rot="0">
            <a:off x="16805729" y="8866036"/>
            <a:ext cx="453571" cy="453571"/>
            <a:chOff x="0" y="0"/>
            <a:chExt cx="812800" cy="812800"/>
          </a:xfrm>
        </p:grpSpPr>
        <p:sp>
          <p:nvSpPr>
            <p:cNvPr name="Freeform 8" id="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10" id="10"/>
          <p:cNvSpPr/>
          <p:nvPr/>
        </p:nvSpPr>
        <p:spPr>
          <a:xfrm rot="0">
            <a:off x="16915740" y="9092822"/>
            <a:ext cx="233549" cy="0"/>
          </a:xfrm>
          <a:prstGeom prst="line">
            <a:avLst/>
          </a:prstGeom>
          <a:ln cap="flat" w="28575">
            <a:solidFill>
              <a:srgbClr val="8C52FF"/>
            </a:solidFill>
            <a:prstDash val="solid"/>
            <a:headEnd type="none" len="sm" w="sm"/>
            <a:tailEnd type="triangle" len="med" w="lg"/>
          </a:ln>
        </p:spPr>
      </p:sp>
      <p:sp>
        <p:nvSpPr>
          <p:cNvPr name="TextBox 11" id="11"/>
          <p:cNvSpPr txBox="true"/>
          <p:nvPr/>
        </p:nvSpPr>
        <p:spPr>
          <a:xfrm rot="0">
            <a:off x="2727178" y="1196034"/>
            <a:ext cx="6416822" cy="1929765"/>
          </a:xfrm>
          <a:prstGeom prst="rect">
            <a:avLst/>
          </a:prstGeom>
        </p:spPr>
        <p:txBody>
          <a:bodyPr anchor="t" rtlCol="false" tIns="0" lIns="0" bIns="0" rIns="0">
            <a:spAutoFit/>
          </a:bodyPr>
          <a:lstStyle/>
          <a:p>
            <a:pPr>
              <a:lnSpc>
                <a:spcPts val="7559"/>
              </a:lnSpc>
              <a:spcBef>
                <a:spcPct val="0"/>
              </a:spcBef>
            </a:pPr>
            <a:r>
              <a:rPr lang="en-US" sz="5400">
                <a:solidFill>
                  <a:srgbClr val="24006B"/>
                </a:solidFill>
                <a:latin typeface="Poppins Bold"/>
              </a:rPr>
              <a:t>What is gastroparesis?</a:t>
            </a:r>
          </a:p>
        </p:txBody>
      </p:sp>
      <p:sp>
        <p:nvSpPr>
          <p:cNvPr name="TextBox 12" id="12"/>
          <p:cNvSpPr txBox="true"/>
          <p:nvPr/>
        </p:nvSpPr>
        <p:spPr>
          <a:xfrm rot="0">
            <a:off x="2727178" y="4589311"/>
            <a:ext cx="6416822" cy="481012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24006B"/>
                </a:solidFill>
                <a:latin typeface="Poppins"/>
              </a:rPr>
              <a:t> chronic motility disorder characterized by delayed emptying of meals </a:t>
            </a:r>
          </a:p>
          <a:p>
            <a:pPr>
              <a:lnSpc>
                <a:spcPts val="4200"/>
              </a:lnSpc>
            </a:pPr>
          </a:p>
          <a:p>
            <a:pPr marL="647700" indent="-323850" lvl="1">
              <a:lnSpc>
                <a:spcPts val="4200"/>
              </a:lnSpc>
              <a:buFont typeface="Arial"/>
              <a:buChar char="•"/>
            </a:pPr>
            <a:r>
              <a:rPr lang="en-US" sz="3000">
                <a:solidFill>
                  <a:srgbClr val="24006B"/>
                </a:solidFill>
                <a:latin typeface="Poppins"/>
              </a:rPr>
              <a:t>g</a:t>
            </a:r>
            <a:r>
              <a:rPr lang="en-US" sz="3000">
                <a:solidFill>
                  <a:srgbClr val="24006B"/>
                </a:solidFill>
                <a:latin typeface="Poppins"/>
              </a:rPr>
              <a:t>astric motility is important for nutrition</a:t>
            </a:r>
          </a:p>
          <a:p>
            <a:pPr>
              <a:lnSpc>
                <a:spcPts val="4200"/>
              </a:lnSpc>
            </a:pPr>
          </a:p>
          <a:p>
            <a:pPr marL="647700" indent="-323850" lvl="1">
              <a:lnSpc>
                <a:spcPts val="4200"/>
              </a:lnSpc>
              <a:spcBef>
                <a:spcPct val="0"/>
              </a:spcBef>
              <a:buFont typeface="Arial"/>
              <a:buChar char="•"/>
            </a:pPr>
            <a:r>
              <a:rPr lang="en-US" sz="3000">
                <a:solidFill>
                  <a:srgbClr val="24006B"/>
                </a:solidFill>
                <a:latin typeface="Poppins"/>
              </a:rPr>
              <a:t>I</a:t>
            </a:r>
            <a:r>
              <a:rPr lang="en-US" sz="3000">
                <a:solidFill>
                  <a:srgbClr val="24006B"/>
                </a:solidFill>
                <a:latin typeface="Poppins"/>
              </a:rPr>
              <a:t>CC cells produces Slow waves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3EDE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32913" y="0"/>
                  </a:moveTo>
                  <a:lnTo>
                    <a:pt x="4241813" y="0"/>
                  </a:lnTo>
                  <a:cubicBezTo>
                    <a:pt x="4259990" y="0"/>
                    <a:pt x="4274726" y="14736"/>
                    <a:pt x="4274726" y="32913"/>
                  </a:cubicBezTo>
                  <a:lnTo>
                    <a:pt x="4274726" y="2134554"/>
                  </a:lnTo>
                  <a:cubicBezTo>
                    <a:pt x="4274726" y="2152731"/>
                    <a:pt x="4259990" y="2167467"/>
                    <a:pt x="4241813" y="2167467"/>
                  </a:cubicBezTo>
                  <a:lnTo>
                    <a:pt x="32913" y="2167467"/>
                  </a:lnTo>
                  <a:cubicBezTo>
                    <a:pt x="14736" y="2167467"/>
                    <a:pt x="0" y="2152731"/>
                    <a:pt x="0" y="2134554"/>
                  </a:cubicBezTo>
                  <a:lnTo>
                    <a:pt x="0" y="32913"/>
                  </a:lnTo>
                  <a:cubicBezTo>
                    <a:pt x="0" y="14736"/>
                    <a:pt x="14736" y="0"/>
                    <a:pt x="32913" y="0"/>
                  </a:cubicBezTo>
                  <a:close/>
                </a:path>
              </a:pathLst>
            </a:custGeom>
            <a:solidFill>
              <a:srgbClr val="8C52FF"/>
            </a:solidFill>
            <a:ln w="95250">
              <a:solidFill>
                <a:srgbClr val="672AE1"/>
              </a:solidFill>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350275" y="1403093"/>
            <a:ext cx="592327" cy="592327"/>
          </a:xfrm>
          <a:custGeom>
            <a:avLst/>
            <a:gdLst/>
            <a:ahLst/>
            <a:cxnLst/>
            <a:rect r="r" b="b" t="t" l="l"/>
            <a:pathLst>
              <a:path h="592327" w="592327">
                <a:moveTo>
                  <a:pt x="0" y="0"/>
                </a:moveTo>
                <a:lnTo>
                  <a:pt x="592327" y="0"/>
                </a:lnTo>
                <a:lnTo>
                  <a:pt x="592327" y="592327"/>
                </a:lnTo>
                <a:lnTo>
                  <a:pt x="0" y="5923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618367" y="1403093"/>
            <a:ext cx="592327" cy="592327"/>
            <a:chOff x="0" y="0"/>
            <a:chExt cx="812800" cy="812800"/>
          </a:xfrm>
        </p:grpSpPr>
        <p:sp>
          <p:nvSpPr>
            <p:cNvPr name="Freeform 7" id="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4883165" y="1403093"/>
            <a:ext cx="592327" cy="592327"/>
            <a:chOff x="0" y="0"/>
            <a:chExt cx="812800" cy="812800"/>
          </a:xfrm>
        </p:grpSpPr>
        <p:sp>
          <p:nvSpPr>
            <p:cNvPr name="Freeform 10" id="1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AutoShape 12" id="12"/>
          <p:cNvSpPr/>
          <p:nvPr/>
        </p:nvSpPr>
        <p:spPr>
          <a:xfrm>
            <a:off x="15782510" y="1794507"/>
            <a:ext cx="264041" cy="0"/>
          </a:xfrm>
          <a:prstGeom prst="line">
            <a:avLst/>
          </a:prstGeom>
          <a:ln cap="rnd" w="57150">
            <a:solidFill>
              <a:srgbClr val="8C52FF"/>
            </a:solidFill>
            <a:prstDash val="solid"/>
            <a:headEnd type="none" len="sm" w="sm"/>
            <a:tailEnd type="none" len="sm" w="sm"/>
          </a:ln>
        </p:spPr>
      </p:sp>
      <p:grpSp>
        <p:nvGrpSpPr>
          <p:cNvPr name="Group 13" id="13"/>
          <p:cNvGrpSpPr/>
          <p:nvPr/>
        </p:nvGrpSpPr>
        <p:grpSpPr>
          <a:xfrm rot="0">
            <a:off x="14990876" y="1510804"/>
            <a:ext cx="376905" cy="37690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267030" y="0"/>
                  </a:moveTo>
                  <a:lnTo>
                    <a:pt x="545770" y="0"/>
                  </a:lnTo>
                  <a:cubicBezTo>
                    <a:pt x="693247" y="0"/>
                    <a:pt x="812800" y="119553"/>
                    <a:pt x="812800" y="267030"/>
                  </a:cubicBezTo>
                  <a:lnTo>
                    <a:pt x="812800" y="545770"/>
                  </a:lnTo>
                  <a:cubicBezTo>
                    <a:pt x="812800" y="693247"/>
                    <a:pt x="693247" y="812800"/>
                    <a:pt x="545770" y="812800"/>
                  </a:cubicBezTo>
                  <a:lnTo>
                    <a:pt x="267030" y="812800"/>
                  </a:lnTo>
                  <a:cubicBezTo>
                    <a:pt x="119553" y="812800"/>
                    <a:pt x="0" y="693247"/>
                    <a:pt x="0" y="545770"/>
                  </a:cubicBezTo>
                  <a:lnTo>
                    <a:pt x="0" y="267030"/>
                  </a:lnTo>
                  <a:cubicBezTo>
                    <a:pt x="0" y="119553"/>
                    <a:pt x="119553" y="0"/>
                    <a:pt x="267030" y="0"/>
                  </a:cubicBezTo>
                  <a:close/>
                </a:path>
              </a:pathLst>
            </a:custGeom>
            <a:solidFill>
              <a:srgbClr val="000000">
                <a:alpha val="0"/>
              </a:srgbClr>
            </a:solidFill>
            <a:ln w="57150">
              <a:solidFill>
                <a:srgbClr val="8C52FF"/>
              </a:solidFill>
            </a:ln>
          </p:spPr>
        </p:sp>
        <p:sp>
          <p:nvSpPr>
            <p:cNvPr name="TextBox 15" id="15"/>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6575655" y="1995420"/>
            <a:ext cx="4299080" cy="2758290"/>
          </a:xfrm>
          <a:custGeom>
            <a:avLst/>
            <a:gdLst/>
            <a:ahLst/>
            <a:cxnLst/>
            <a:rect r="r" b="b" t="t" l="l"/>
            <a:pathLst>
              <a:path h="2758290" w="4299080">
                <a:moveTo>
                  <a:pt x="0" y="0"/>
                </a:moveTo>
                <a:lnTo>
                  <a:pt x="4299081" y="0"/>
                </a:lnTo>
                <a:lnTo>
                  <a:pt x="4299081" y="2758290"/>
                </a:lnTo>
                <a:lnTo>
                  <a:pt x="0" y="27582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1883039" y="4786003"/>
            <a:ext cx="4299080" cy="2758290"/>
          </a:xfrm>
          <a:custGeom>
            <a:avLst/>
            <a:gdLst/>
            <a:ahLst/>
            <a:cxnLst/>
            <a:rect r="r" b="b" t="t" l="l"/>
            <a:pathLst>
              <a:path h="2758290" w="4299080">
                <a:moveTo>
                  <a:pt x="0" y="0"/>
                </a:moveTo>
                <a:lnTo>
                  <a:pt x="4299080" y="0"/>
                </a:lnTo>
                <a:lnTo>
                  <a:pt x="4299080" y="2758290"/>
                </a:lnTo>
                <a:lnTo>
                  <a:pt x="0" y="27582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8" id="18"/>
          <p:cNvSpPr/>
          <p:nvPr/>
        </p:nvSpPr>
        <p:spPr>
          <a:xfrm>
            <a:off x="8725196" y="4753710"/>
            <a:ext cx="3963879" cy="1079257"/>
          </a:xfrm>
          <a:prstGeom prst="line">
            <a:avLst/>
          </a:prstGeom>
          <a:ln cap="flat" w="161925">
            <a:solidFill>
              <a:srgbClr val="F3EDE0"/>
            </a:solidFill>
            <a:prstDash val="solid"/>
            <a:headEnd type="none" len="sm" w="sm"/>
            <a:tailEnd type="none" len="sm" w="sm"/>
          </a:ln>
        </p:spPr>
      </p:sp>
      <p:grpSp>
        <p:nvGrpSpPr>
          <p:cNvPr name="Group 19" id="19"/>
          <p:cNvGrpSpPr/>
          <p:nvPr/>
        </p:nvGrpSpPr>
        <p:grpSpPr>
          <a:xfrm rot="0">
            <a:off x="1308395" y="1403093"/>
            <a:ext cx="4580478" cy="7525613"/>
            <a:chOff x="0" y="0"/>
            <a:chExt cx="1206381" cy="1982054"/>
          </a:xfrm>
        </p:grpSpPr>
        <p:sp>
          <p:nvSpPr>
            <p:cNvPr name="Freeform 20" id="20"/>
            <p:cNvSpPr/>
            <p:nvPr/>
          </p:nvSpPr>
          <p:spPr>
            <a:xfrm flipH="false" flipV="false" rot="0">
              <a:off x="0" y="0"/>
              <a:ext cx="1206381" cy="1982054"/>
            </a:xfrm>
            <a:custGeom>
              <a:avLst/>
              <a:gdLst/>
              <a:ahLst/>
              <a:cxnLst/>
              <a:rect r="r" b="b" t="t" l="l"/>
              <a:pathLst>
                <a:path h="1982054" w="1206381">
                  <a:moveTo>
                    <a:pt x="106483" y="0"/>
                  </a:moveTo>
                  <a:lnTo>
                    <a:pt x="1099898" y="0"/>
                  </a:lnTo>
                  <a:cubicBezTo>
                    <a:pt x="1158707" y="0"/>
                    <a:pt x="1206381" y="47674"/>
                    <a:pt x="1206381" y="106483"/>
                  </a:cubicBezTo>
                  <a:lnTo>
                    <a:pt x="1206381" y="1875572"/>
                  </a:lnTo>
                  <a:cubicBezTo>
                    <a:pt x="1206381" y="1903813"/>
                    <a:pt x="1195162" y="1930897"/>
                    <a:pt x="1175193" y="1950866"/>
                  </a:cubicBezTo>
                  <a:cubicBezTo>
                    <a:pt x="1155224" y="1970836"/>
                    <a:pt x="1128139" y="1982054"/>
                    <a:pt x="1099898" y="1982054"/>
                  </a:cubicBezTo>
                  <a:lnTo>
                    <a:pt x="106483" y="1982054"/>
                  </a:lnTo>
                  <a:cubicBezTo>
                    <a:pt x="78242" y="1982054"/>
                    <a:pt x="51157" y="1970836"/>
                    <a:pt x="31188" y="1950866"/>
                  </a:cubicBezTo>
                  <a:cubicBezTo>
                    <a:pt x="11219" y="1930897"/>
                    <a:pt x="0" y="1903813"/>
                    <a:pt x="0" y="1875572"/>
                  </a:cubicBezTo>
                  <a:lnTo>
                    <a:pt x="0" y="106483"/>
                  </a:lnTo>
                  <a:cubicBezTo>
                    <a:pt x="0" y="78242"/>
                    <a:pt x="11219" y="51157"/>
                    <a:pt x="31188" y="31188"/>
                  </a:cubicBezTo>
                  <a:cubicBezTo>
                    <a:pt x="51157" y="11219"/>
                    <a:pt x="78242" y="0"/>
                    <a:pt x="106483" y="0"/>
                  </a:cubicBezTo>
                  <a:close/>
                </a:path>
              </a:pathLst>
            </a:custGeom>
            <a:solidFill>
              <a:srgbClr val="F3EDE0"/>
            </a:solidFill>
            <a:ln>
              <a:noFill/>
            </a:ln>
          </p:spPr>
        </p:sp>
        <p:sp>
          <p:nvSpPr>
            <p:cNvPr name="TextBox 21" id="21"/>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sp>
        <p:nvSpPr>
          <p:cNvPr name="AutoShape 22" id="22"/>
          <p:cNvSpPr/>
          <p:nvPr/>
        </p:nvSpPr>
        <p:spPr>
          <a:xfrm flipH="true" flipV="true">
            <a:off x="4900303" y="513541"/>
            <a:ext cx="2580618" cy="2310129"/>
          </a:xfrm>
          <a:prstGeom prst="line">
            <a:avLst/>
          </a:prstGeom>
          <a:ln cap="flat" w="161925">
            <a:solidFill>
              <a:srgbClr val="F3EDE0"/>
            </a:solidFill>
            <a:prstDash val="solid"/>
            <a:headEnd type="none" len="sm" w="sm"/>
            <a:tailEnd type="none" len="sm" w="sm"/>
          </a:ln>
        </p:spPr>
      </p:sp>
      <p:sp>
        <p:nvSpPr>
          <p:cNvPr name="AutoShape 23" id="23"/>
          <p:cNvSpPr/>
          <p:nvPr/>
        </p:nvSpPr>
        <p:spPr>
          <a:xfrm flipH="true" flipV="true">
            <a:off x="14032579" y="7544293"/>
            <a:ext cx="3626620" cy="950913"/>
          </a:xfrm>
          <a:prstGeom prst="line">
            <a:avLst/>
          </a:prstGeom>
          <a:ln cap="flat" w="161925">
            <a:solidFill>
              <a:srgbClr val="F3EDE0"/>
            </a:solidFill>
            <a:prstDash val="solid"/>
            <a:headEnd type="none" len="sm" w="sm"/>
            <a:tailEnd type="none" len="sm" w="sm"/>
          </a:ln>
        </p:spPr>
      </p:sp>
      <p:sp>
        <p:nvSpPr>
          <p:cNvPr name="Freeform 24" id="24"/>
          <p:cNvSpPr/>
          <p:nvPr/>
        </p:nvSpPr>
        <p:spPr>
          <a:xfrm flipH="false" flipV="false" rot="0">
            <a:off x="1308395" y="6165148"/>
            <a:ext cx="4580478" cy="2763558"/>
          </a:xfrm>
          <a:custGeom>
            <a:avLst/>
            <a:gdLst/>
            <a:ahLst/>
            <a:cxnLst/>
            <a:rect r="r" b="b" t="t" l="l"/>
            <a:pathLst>
              <a:path h="2763558" w="4580478">
                <a:moveTo>
                  <a:pt x="0" y="0"/>
                </a:moveTo>
                <a:lnTo>
                  <a:pt x="4580478" y="0"/>
                </a:lnTo>
                <a:lnTo>
                  <a:pt x="4580478" y="2763558"/>
                </a:lnTo>
                <a:lnTo>
                  <a:pt x="0" y="2763558"/>
                </a:lnTo>
                <a:lnTo>
                  <a:pt x="0" y="0"/>
                </a:lnTo>
                <a:close/>
              </a:path>
            </a:pathLst>
          </a:custGeom>
          <a:blipFill>
            <a:blip r:embed="rId6"/>
            <a:stretch>
              <a:fillRect l="0" t="-10181" r="0" b="-315"/>
            </a:stretch>
          </a:blipFill>
        </p:spPr>
      </p:sp>
      <p:sp>
        <p:nvSpPr>
          <p:cNvPr name="Freeform 25" id="25"/>
          <p:cNvSpPr/>
          <p:nvPr/>
        </p:nvSpPr>
        <p:spPr>
          <a:xfrm flipH="false" flipV="false" rot="0">
            <a:off x="5773868" y="6165148"/>
            <a:ext cx="4684124" cy="2763558"/>
          </a:xfrm>
          <a:custGeom>
            <a:avLst/>
            <a:gdLst/>
            <a:ahLst/>
            <a:cxnLst/>
            <a:rect r="r" b="b" t="t" l="l"/>
            <a:pathLst>
              <a:path h="2763558" w="4684124">
                <a:moveTo>
                  <a:pt x="0" y="0"/>
                </a:moveTo>
                <a:lnTo>
                  <a:pt x="4684125" y="0"/>
                </a:lnTo>
                <a:lnTo>
                  <a:pt x="4684125" y="2763558"/>
                </a:lnTo>
                <a:lnTo>
                  <a:pt x="0" y="2763558"/>
                </a:lnTo>
                <a:lnTo>
                  <a:pt x="0" y="0"/>
                </a:lnTo>
                <a:close/>
              </a:path>
            </a:pathLst>
          </a:custGeom>
          <a:blipFill>
            <a:blip r:embed="rId7"/>
            <a:stretch>
              <a:fillRect l="0" t="-11242" r="0" b="-11052"/>
            </a:stretch>
          </a:blipFill>
        </p:spPr>
      </p:sp>
      <p:sp>
        <p:nvSpPr>
          <p:cNvPr name="TextBox 26" id="26"/>
          <p:cNvSpPr txBox="true"/>
          <p:nvPr/>
        </p:nvSpPr>
        <p:spPr>
          <a:xfrm rot="0">
            <a:off x="1542856" y="2537602"/>
            <a:ext cx="4066232" cy="576072"/>
          </a:xfrm>
          <a:prstGeom prst="rect">
            <a:avLst/>
          </a:prstGeom>
        </p:spPr>
        <p:txBody>
          <a:bodyPr anchor="t" rtlCol="false" tIns="0" lIns="0" bIns="0" rIns="0">
            <a:spAutoFit/>
          </a:bodyPr>
          <a:lstStyle/>
          <a:p>
            <a:pPr>
              <a:lnSpc>
                <a:spcPts val="4224"/>
              </a:lnSpc>
            </a:pPr>
            <a:r>
              <a:rPr lang="en-US" sz="4800">
                <a:solidFill>
                  <a:srgbClr val="4C15BB"/>
                </a:solidFill>
                <a:latin typeface="Montserrat Ultra-Bold"/>
              </a:rPr>
              <a:t>TREATMENT</a:t>
            </a:r>
          </a:p>
        </p:txBody>
      </p:sp>
      <p:sp>
        <p:nvSpPr>
          <p:cNvPr name="TextBox 27" id="27"/>
          <p:cNvSpPr txBox="true"/>
          <p:nvPr/>
        </p:nvSpPr>
        <p:spPr>
          <a:xfrm rot="0">
            <a:off x="1894207" y="4583998"/>
            <a:ext cx="3391345" cy="1422400"/>
          </a:xfrm>
          <a:prstGeom prst="rect">
            <a:avLst/>
          </a:prstGeom>
        </p:spPr>
        <p:txBody>
          <a:bodyPr anchor="t" rtlCol="false" tIns="0" lIns="0" bIns="0" rIns="0">
            <a:spAutoFit/>
          </a:bodyPr>
          <a:lstStyle/>
          <a:p>
            <a:pPr algn="just">
              <a:lnSpc>
                <a:spcPts val="5599"/>
              </a:lnSpc>
              <a:spcBef>
                <a:spcPct val="0"/>
              </a:spcBef>
            </a:pPr>
            <a:r>
              <a:rPr lang="en-US" sz="3999">
                <a:solidFill>
                  <a:srgbClr val="000000"/>
                </a:solidFill>
                <a:latin typeface="Poppins Light Italics"/>
              </a:rPr>
              <a:t>Gastric Pacemakers</a:t>
            </a:r>
          </a:p>
        </p:txBody>
      </p:sp>
      <p:sp>
        <p:nvSpPr>
          <p:cNvPr name="TextBox 28" id="28"/>
          <p:cNvSpPr txBox="true"/>
          <p:nvPr/>
        </p:nvSpPr>
        <p:spPr>
          <a:xfrm rot="0">
            <a:off x="11559189" y="2433177"/>
            <a:ext cx="4651505" cy="2676525"/>
          </a:xfrm>
          <a:prstGeom prst="rect">
            <a:avLst/>
          </a:prstGeom>
        </p:spPr>
        <p:txBody>
          <a:bodyPr anchor="t" rtlCol="false" tIns="0" lIns="0" bIns="0" rIns="0">
            <a:spAutoFit/>
          </a:bodyPr>
          <a:lstStyle/>
          <a:p>
            <a:pPr algn="just">
              <a:lnSpc>
                <a:spcPts val="4200"/>
              </a:lnSpc>
            </a:pPr>
            <a:r>
              <a:rPr lang="en-US" sz="3000">
                <a:solidFill>
                  <a:srgbClr val="FFFFFF"/>
                </a:solidFill>
                <a:latin typeface="Poppins Bold Italics"/>
              </a:rPr>
              <a:t>                                                              Implantable open-loop devices: risk of over pacing</a:t>
            </a:r>
          </a:p>
          <a:p>
            <a:pPr algn="just">
              <a:lnSpc>
                <a:spcPts val="4200"/>
              </a:lnSpc>
              <a:spcBef>
                <a:spcPct val="0"/>
              </a:spcBef>
            </a:pPr>
          </a:p>
        </p:txBody>
      </p:sp>
      <p:sp>
        <p:nvSpPr>
          <p:cNvPr name="TextBox 29" id="29"/>
          <p:cNvSpPr txBox="true"/>
          <p:nvPr/>
        </p:nvSpPr>
        <p:spPr>
          <a:xfrm rot="0">
            <a:off x="7173692" y="3431715"/>
            <a:ext cx="3284300" cy="400050"/>
          </a:xfrm>
          <a:prstGeom prst="rect">
            <a:avLst/>
          </a:prstGeom>
        </p:spPr>
        <p:txBody>
          <a:bodyPr anchor="t" rtlCol="false" tIns="0" lIns="0" bIns="0" rIns="0">
            <a:spAutoFit/>
          </a:bodyPr>
          <a:lstStyle/>
          <a:p>
            <a:pPr algn="ctr" marL="0" indent="0" lvl="0">
              <a:lnSpc>
                <a:spcPts val="3000"/>
              </a:lnSpc>
            </a:pPr>
            <a:r>
              <a:rPr lang="en-US" sz="3000">
                <a:solidFill>
                  <a:srgbClr val="FFFFFF"/>
                </a:solidFill>
                <a:latin typeface="Montserrat Ultra-Bold"/>
              </a:rPr>
              <a:t>OPEN LOOP</a:t>
            </a:r>
          </a:p>
        </p:txBody>
      </p:sp>
      <p:sp>
        <p:nvSpPr>
          <p:cNvPr name="TextBox 30" id="30"/>
          <p:cNvSpPr txBox="true"/>
          <p:nvPr/>
        </p:nvSpPr>
        <p:spPr>
          <a:xfrm rot="0">
            <a:off x="12496727" y="6494955"/>
            <a:ext cx="3121640" cy="400050"/>
          </a:xfrm>
          <a:prstGeom prst="rect">
            <a:avLst/>
          </a:prstGeom>
        </p:spPr>
        <p:txBody>
          <a:bodyPr anchor="t" rtlCol="false" tIns="0" lIns="0" bIns="0" rIns="0">
            <a:spAutoFit/>
          </a:bodyPr>
          <a:lstStyle/>
          <a:p>
            <a:pPr algn="ctr" marL="0" indent="0" lvl="0">
              <a:lnSpc>
                <a:spcPts val="3000"/>
              </a:lnSpc>
            </a:pPr>
            <a:r>
              <a:rPr lang="en-US" sz="3000">
                <a:solidFill>
                  <a:srgbClr val="FFFFFF"/>
                </a:solidFill>
                <a:latin typeface="Montserrat Ultra-Bold"/>
              </a:rPr>
              <a:t>CLOSED LOOP</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3EDE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32913" y="0"/>
                  </a:moveTo>
                  <a:lnTo>
                    <a:pt x="4241813" y="0"/>
                  </a:lnTo>
                  <a:cubicBezTo>
                    <a:pt x="4259990" y="0"/>
                    <a:pt x="4274726" y="14736"/>
                    <a:pt x="4274726" y="32913"/>
                  </a:cubicBezTo>
                  <a:lnTo>
                    <a:pt x="4274726" y="2134554"/>
                  </a:lnTo>
                  <a:cubicBezTo>
                    <a:pt x="4274726" y="2152731"/>
                    <a:pt x="4259990" y="2167467"/>
                    <a:pt x="4241813" y="2167467"/>
                  </a:cubicBezTo>
                  <a:lnTo>
                    <a:pt x="32913" y="2167467"/>
                  </a:lnTo>
                  <a:cubicBezTo>
                    <a:pt x="14736" y="2167467"/>
                    <a:pt x="0" y="2152731"/>
                    <a:pt x="0" y="2134554"/>
                  </a:cubicBezTo>
                  <a:lnTo>
                    <a:pt x="0" y="32913"/>
                  </a:lnTo>
                  <a:cubicBezTo>
                    <a:pt x="0" y="14736"/>
                    <a:pt x="14736" y="0"/>
                    <a:pt x="32913" y="0"/>
                  </a:cubicBezTo>
                  <a:close/>
                </a:path>
              </a:pathLst>
            </a:custGeom>
            <a:solidFill>
              <a:srgbClr val="8C52FF"/>
            </a:solidFill>
            <a:ln w="95250">
              <a:solidFill>
                <a:srgbClr val="672AE1"/>
              </a:solidFill>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2596081" y="3633212"/>
            <a:ext cx="13022286" cy="5290826"/>
          </a:xfrm>
          <a:custGeom>
            <a:avLst/>
            <a:gdLst/>
            <a:ahLst/>
            <a:cxnLst/>
            <a:rect r="r" b="b" t="t" l="l"/>
            <a:pathLst>
              <a:path h="5290826" w="13022286">
                <a:moveTo>
                  <a:pt x="0" y="0"/>
                </a:moveTo>
                <a:lnTo>
                  <a:pt x="13022286" y="0"/>
                </a:lnTo>
                <a:lnTo>
                  <a:pt x="13022286" y="5290826"/>
                </a:lnTo>
                <a:lnTo>
                  <a:pt x="0" y="5290826"/>
                </a:lnTo>
                <a:lnTo>
                  <a:pt x="0" y="0"/>
                </a:lnTo>
                <a:close/>
              </a:path>
            </a:pathLst>
          </a:custGeom>
          <a:blipFill>
            <a:blip r:embed="rId2"/>
            <a:stretch>
              <a:fillRect l="0" t="0" r="0" b="0"/>
            </a:stretch>
          </a:blipFill>
        </p:spPr>
      </p:sp>
      <p:sp>
        <p:nvSpPr>
          <p:cNvPr name="TextBox 6" id="6"/>
          <p:cNvSpPr txBox="true"/>
          <p:nvPr/>
        </p:nvSpPr>
        <p:spPr>
          <a:xfrm rot="0">
            <a:off x="1869173" y="1934587"/>
            <a:ext cx="6392001" cy="1698625"/>
          </a:xfrm>
          <a:prstGeom prst="rect">
            <a:avLst/>
          </a:prstGeom>
        </p:spPr>
        <p:txBody>
          <a:bodyPr anchor="t" rtlCol="false" tIns="0" lIns="0" bIns="0" rIns="0">
            <a:spAutoFit/>
          </a:bodyPr>
          <a:lstStyle/>
          <a:p>
            <a:pPr>
              <a:lnSpc>
                <a:spcPts val="4399"/>
              </a:lnSpc>
            </a:pPr>
            <a:r>
              <a:rPr lang="en-US" sz="4999">
                <a:solidFill>
                  <a:srgbClr val="FFFFFF"/>
                </a:solidFill>
                <a:latin typeface="Montserrat Ultra-Bold"/>
              </a:rPr>
              <a:t>MATLAB MODEL FOR DETECTION</a:t>
            </a:r>
          </a:p>
          <a:p>
            <a:pPr>
              <a:lnSpc>
                <a:spcPts val="439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3EDE0"/>
        </a:solidFill>
      </p:bgPr>
    </p:bg>
    <p:spTree>
      <p:nvGrpSpPr>
        <p:cNvPr id="1" name=""/>
        <p:cNvGrpSpPr/>
        <p:nvPr/>
      </p:nvGrpSpPr>
      <p:grpSpPr>
        <a:xfrm>
          <a:off x="0" y="0"/>
          <a:ext cx="0" cy="0"/>
          <a:chOff x="0" y="0"/>
          <a:chExt cx="0" cy="0"/>
        </a:xfrm>
      </p:grpSpPr>
      <p:sp>
        <p:nvSpPr>
          <p:cNvPr name="Freeform 2" id="2"/>
          <p:cNvSpPr/>
          <p:nvPr/>
        </p:nvSpPr>
        <p:spPr>
          <a:xfrm flipH="true" flipV="true" rot="0">
            <a:off x="-1380193" y="7044158"/>
            <a:ext cx="19849827" cy="7182028"/>
          </a:xfrm>
          <a:custGeom>
            <a:avLst/>
            <a:gdLst/>
            <a:ahLst/>
            <a:cxnLst/>
            <a:rect r="r" b="b" t="t" l="l"/>
            <a:pathLst>
              <a:path h="7182028" w="19849827">
                <a:moveTo>
                  <a:pt x="19849827" y="7182028"/>
                </a:moveTo>
                <a:lnTo>
                  <a:pt x="0" y="7182028"/>
                </a:lnTo>
                <a:lnTo>
                  <a:pt x="0" y="0"/>
                </a:lnTo>
                <a:lnTo>
                  <a:pt x="19849827" y="0"/>
                </a:lnTo>
                <a:lnTo>
                  <a:pt x="19849827" y="7182028"/>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670721" y="4716376"/>
            <a:ext cx="7275533" cy="335280"/>
          </a:xfrm>
          <a:prstGeom prst="rect">
            <a:avLst/>
          </a:prstGeom>
        </p:spPr>
        <p:txBody>
          <a:bodyPr anchor="t" rtlCol="false" tIns="0" lIns="0" bIns="0" rIns="0">
            <a:spAutoFit/>
          </a:bodyPr>
          <a:lstStyle/>
          <a:p>
            <a:pPr marL="0" indent="0" lvl="0">
              <a:lnSpc>
                <a:spcPts val="2460"/>
              </a:lnSpc>
            </a:pPr>
            <a:r>
              <a:rPr lang="en-US" sz="3000">
                <a:solidFill>
                  <a:srgbClr val="8C52FF"/>
                </a:solidFill>
                <a:latin typeface="Montserrat Ultra-Bold"/>
              </a:rPr>
              <a:t>HIGH-RESOLUTION INPUT</a:t>
            </a:r>
          </a:p>
        </p:txBody>
      </p:sp>
      <p:sp>
        <p:nvSpPr>
          <p:cNvPr name="TextBox 4" id="4"/>
          <p:cNvSpPr txBox="true"/>
          <p:nvPr/>
        </p:nvSpPr>
        <p:spPr>
          <a:xfrm rot="0">
            <a:off x="4670721" y="6446367"/>
            <a:ext cx="5298599" cy="335280"/>
          </a:xfrm>
          <a:prstGeom prst="rect">
            <a:avLst/>
          </a:prstGeom>
        </p:spPr>
        <p:txBody>
          <a:bodyPr anchor="t" rtlCol="false" tIns="0" lIns="0" bIns="0" rIns="0">
            <a:spAutoFit/>
          </a:bodyPr>
          <a:lstStyle/>
          <a:p>
            <a:pPr marL="0" indent="0" lvl="0">
              <a:lnSpc>
                <a:spcPts val="2460"/>
              </a:lnSpc>
            </a:pPr>
            <a:r>
              <a:rPr lang="en-US" sz="3000">
                <a:solidFill>
                  <a:srgbClr val="8C52FF"/>
                </a:solidFill>
                <a:latin typeface="Montserrat Ultra-Bold"/>
              </a:rPr>
              <a:t>LOW-RESOLUTION INPUT</a:t>
            </a:r>
          </a:p>
        </p:txBody>
      </p:sp>
      <p:grpSp>
        <p:nvGrpSpPr>
          <p:cNvPr name="Group 5" id="5"/>
          <p:cNvGrpSpPr/>
          <p:nvPr/>
        </p:nvGrpSpPr>
        <p:grpSpPr>
          <a:xfrm rot="0">
            <a:off x="4387933" y="4992888"/>
            <a:ext cx="11162775" cy="937394"/>
            <a:chOff x="0" y="0"/>
            <a:chExt cx="14883700" cy="1249859"/>
          </a:xfrm>
        </p:grpSpPr>
        <p:sp>
          <p:nvSpPr>
            <p:cNvPr name="TextBox 6" id="6"/>
            <p:cNvSpPr txBox="true"/>
            <p:nvPr/>
          </p:nvSpPr>
          <p:spPr>
            <a:xfrm rot="0">
              <a:off x="12802312" y="-171450"/>
              <a:ext cx="2081387" cy="1421309"/>
            </a:xfrm>
            <a:prstGeom prst="rect">
              <a:avLst/>
            </a:prstGeom>
          </p:spPr>
          <p:txBody>
            <a:bodyPr anchor="t" rtlCol="false" tIns="0" lIns="0" bIns="0" rIns="0">
              <a:spAutoFit/>
            </a:bodyPr>
            <a:lstStyle/>
            <a:p>
              <a:pPr algn="l">
                <a:lnSpc>
                  <a:spcPts val="8691"/>
                </a:lnSpc>
              </a:pPr>
              <a:r>
                <a:rPr lang="en-US" sz="6208">
                  <a:solidFill>
                    <a:srgbClr val="8C52FF"/>
                  </a:solidFill>
                  <a:latin typeface="Poppins Thin Bold"/>
                </a:rPr>
                <a:t>96%</a:t>
              </a:r>
            </a:p>
          </p:txBody>
        </p:sp>
        <p:grpSp>
          <p:nvGrpSpPr>
            <p:cNvPr name="Group 7" id="7"/>
            <p:cNvGrpSpPr>
              <a:grpSpLocks noChangeAspect="true"/>
            </p:cNvGrpSpPr>
            <p:nvPr/>
          </p:nvGrpSpPr>
          <p:grpSpPr>
            <a:xfrm rot="0">
              <a:off x="0" y="381076"/>
              <a:ext cx="12192678" cy="487707"/>
              <a:chOff x="0" y="0"/>
              <a:chExt cx="1270000" cy="50800"/>
            </a:xfrm>
          </p:grpSpPr>
          <p:sp>
            <p:nvSpPr>
              <p:cNvPr name="Freeform 8" id="8"/>
              <p:cNvSpPr/>
              <p:nvPr/>
            </p:nvSpPr>
            <p:spPr>
              <a:xfrm flipH="false" flipV="false" rot="0">
                <a:off x="-1254" y="-41"/>
                <a:ext cx="1272509" cy="50881"/>
              </a:xfrm>
              <a:custGeom>
                <a:avLst/>
                <a:gdLst/>
                <a:ahLst/>
                <a:cxnLst/>
                <a:rect r="r" b="b" t="t" l="l"/>
                <a:pathLst>
                  <a:path h="50881" w="1272509">
                    <a:moveTo>
                      <a:pt x="26654" y="41"/>
                    </a:moveTo>
                    <a:lnTo>
                      <a:pt x="1245854" y="41"/>
                    </a:lnTo>
                    <a:cubicBezTo>
                      <a:pt x="1254956" y="0"/>
                      <a:pt x="1263383" y="4833"/>
                      <a:pt x="1267946" y="12708"/>
                    </a:cubicBezTo>
                    <a:cubicBezTo>
                      <a:pt x="1272508" y="20584"/>
                      <a:pt x="1272508" y="30298"/>
                      <a:pt x="1267946" y="38174"/>
                    </a:cubicBezTo>
                    <a:cubicBezTo>
                      <a:pt x="1263383" y="46049"/>
                      <a:pt x="1254956" y="50882"/>
                      <a:pt x="1245854" y="50841"/>
                    </a:cubicBezTo>
                    <a:lnTo>
                      <a:pt x="26654" y="50841"/>
                    </a:lnTo>
                    <a:cubicBezTo>
                      <a:pt x="17552" y="50882"/>
                      <a:pt x="9125" y="46049"/>
                      <a:pt x="4562" y="38174"/>
                    </a:cubicBezTo>
                    <a:cubicBezTo>
                      <a:pt x="0" y="30298"/>
                      <a:pt x="0" y="20584"/>
                      <a:pt x="4562" y="12708"/>
                    </a:cubicBezTo>
                    <a:cubicBezTo>
                      <a:pt x="9125" y="4833"/>
                      <a:pt x="17552" y="0"/>
                      <a:pt x="26654" y="41"/>
                    </a:cubicBezTo>
                    <a:close/>
                  </a:path>
                </a:pathLst>
              </a:custGeom>
              <a:solidFill>
                <a:srgbClr val="4609BF"/>
              </a:solidFill>
            </p:spPr>
          </p:sp>
          <p:sp>
            <p:nvSpPr>
              <p:cNvPr name="Freeform 9" id="9"/>
              <p:cNvSpPr/>
              <p:nvPr/>
            </p:nvSpPr>
            <p:spPr>
              <a:xfrm flipH="false" flipV="false" rot="0">
                <a:off x="-1254" y="-41"/>
                <a:ext cx="1221709" cy="50881"/>
              </a:xfrm>
              <a:custGeom>
                <a:avLst/>
                <a:gdLst/>
                <a:ahLst/>
                <a:cxnLst/>
                <a:rect r="r" b="b" t="t" l="l"/>
                <a:pathLst>
                  <a:path h="50881" w="1221709">
                    <a:moveTo>
                      <a:pt x="26654" y="41"/>
                    </a:moveTo>
                    <a:lnTo>
                      <a:pt x="1195054" y="41"/>
                    </a:lnTo>
                    <a:cubicBezTo>
                      <a:pt x="1204156" y="0"/>
                      <a:pt x="1212583" y="4833"/>
                      <a:pt x="1217146" y="12708"/>
                    </a:cubicBezTo>
                    <a:cubicBezTo>
                      <a:pt x="1221708" y="20584"/>
                      <a:pt x="1221708" y="30298"/>
                      <a:pt x="1217146" y="38174"/>
                    </a:cubicBezTo>
                    <a:cubicBezTo>
                      <a:pt x="1212583" y="46049"/>
                      <a:pt x="1204156" y="50882"/>
                      <a:pt x="1195054" y="50841"/>
                    </a:cubicBezTo>
                    <a:lnTo>
                      <a:pt x="26654" y="50841"/>
                    </a:lnTo>
                    <a:cubicBezTo>
                      <a:pt x="17552" y="50882"/>
                      <a:pt x="9125" y="46049"/>
                      <a:pt x="4562" y="38174"/>
                    </a:cubicBezTo>
                    <a:cubicBezTo>
                      <a:pt x="0" y="30298"/>
                      <a:pt x="0" y="20584"/>
                      <a:pt x="4562" y="12708"/>
                    </a:cubicBezTo>
                    <a:cubicBezTo>
                      <a:pt x="9125" y="4833"/>
                      <a:pt x="17552" y="0"/>
                      <a:pt x="26654" y="41"/>
                    </a:cubicBezTo>
                    <a:close/>
                  </a:path>
                </a:pathLst>
              </a:custGeom>
              <a:solidFill>
                <a:srgbClr val="8C52FF"/>
              </a:solidFill>
            </p:spPr>
          </p:sp>
        </p:grpSp>
      </p:grpSp>
      <p:grpSp>
        <p:nvGrpSpPr>
          <p:cNvPr name="Group 10" id="10"/>
          <p:cNvGrpSpPr/>
          <p:nvPr/>
        </p:nvGrpSpPr>
        <p:grpSpPr>
          <a:xfrm rot="0">
            <a:off x="4387933" y="6628612"/>
            <a:ext cx="11530532" cy="816408"/>
            <a:chOff x="0" y="0"/>
            <a:chExt cx="15374043" cy="1088545"/>
          </a:xfrm>
        </p:grpSpPr>
        <p:sp>
          <p:nvSpPr>
            <p:cNvPr name="TextBox 11" id="11"/>
            <p:cNvSpPr txBox="true"/>
            <p:nvPr/>
          </p:nvSpPr>
          <p:spPr>
            <a:xfrm rot="0">
              <a:off x="12873173" y="-161925"/>
              <a:ext cx="2500870" cy="1250470"/>
            </a:xfrm>
            <a:prstGeom prst="rect">
              <a:avLst/>
            </a:prstGeom>
          </p:spPr>
          <p:txBody>
            <a:bodyPr anchor="t" rtlCol="false" tIns="0" lIns="0" bIns="0" rIns="0">
              <a:spAutoFit/>
            </a:bodyPr>
            <a:lstStyle/>
            <a:p>
              <a:pPr algn="l">
                <a:lnSpc>
                  <a:spcPts val="7559"/>
                </a:lnSpc>
              </a:pPr>
              <a:r>
                <a:rPr lang="en-US" sz="5399">
                  <a:solidFill>
                    <a:srgbClr val="8C52FF"/>
                  </a:solidFill>
                  <a:latin typeface="Poppins Thin Bold"/>
                </a:rPr>
                <a:t>63.4%</a:t>
              </a:r>
            </a:p>
          </p:txBody>
        </p:sp>
        <p:grpSp>
          <p:nvGrpSpPr>
            <p:cNvPr name="Group 12" id="12"/>
            <p:cNvGrpSpPr>
              <a:grpSpLocks noChangeAspect="true"/>
            </p:cNvGrpSpPr>
            <p:nvPr/>
          </p:nvGrpSpPr>
          <p:grpSpPr>
            <a:xfrm rot="0">
              <a:off x="0" y="299069"/>
              <a:ext cx="12260164" cy="490407"/>
              <a:chOff x="0" y="0"/>
              <a:chExt cx="1270000" cy="50800"/>
            </a:xfrm>
          </p:grpSpPr>
          <p:sp>
            <p:nvSpPr>
              <p:cNvPr name="Freeform 13" id="13"/>
              <p:cNvSpPr/>
              <p:nvPr/>
            </p:nvSpPr>
            <p:spPr>
              <a:xfrm flipH="false" flipV="false" rot="0">
                <a:off x="-1254" y="-41"/>
                <a:ext cx="1272509" cy="50881"/>
              </a:xfrm>
              <a:custGeom>
                <a:avLst/>
                <a:gdLst/>
                <a:ahLst/>
                <a:cxnLst/>
                <a:rect r="r" b="b" t="t" l="l"/>
                <a:pathLst>
                  <a:path h="50881" w="1272509">
                    <a:moveTo>
                      <a:pt x="26654" y="41"/>
                    </a:moveTo>
                    <a:lnTo>
                      <a:pt x="1245854" y="41"/>
                    </a:lnTo>
                    <a:cubicBezTo>
                      <a:pt x="1254956" y="0"/>
                      <a:pt x="1263383" y="4833"/>
                      <a:pt x="1267946" y="12708"/>
                    </a:cubicBezTo>
                    <a:cubicBezTo>
                      <a:pt x="1272508" y="20584"/>
                      <a:pt x="1272508" y="30298"/>
                      <a:pt x="1267946" y="38174"/>
                    </a:cubicBezTo>
                    <a:cubicBezTo>
                      <a:pt x="1263383" y="46049"/>
                      <a:pt x="1254956" y="50882"/>
                      <a:pt x="1245854" y="50841"/>
                    </a:cubicBezTo>
                    <a:lnTo>
                      <a:pt x="26654" y="50841"/>
                    </a:lnTo>
                    <a:cubicBezTo>
                      <a:pt x="17552" y="50882"/>
                      <a:pt x="9125" y="46049"/>
                      <a:pt x="4562" y="38174"/>
                    </a:cubicBezTo>
                    <a:cubicBezTo>
                      <a:pt x="0" y="30298"/>
                      <a:pt x="0" y="20584"/>
                      <a:pt x="4562" y="12708"/>
                    </a:cubicBezTo>
                    <a:cubicBezTo>
                      <a:pt x="9125" y="4833"/>
                      <a:pt x="17552" y="0"/>
                      <a:pt x="26654" y="41"/>
                    </a:cubicBezTo>
                    <a:close/>
                  </a:path>
                </a:pathLst>
              </a:custGeom>
              <a:solidFill>
                <a:srgbClr val="4609BF"/>
              </a:solidFill>
            </p:spPr>
          </p:sp>
          <p:sp>
            <p:nvSpPr>
              <p:cNvPr name="Freeform 14" id="14"/>
              <p:cNvSpPr/>
              <p:nvPr/>
            </p:nvSpPr>
            <p:spPr>
              <a:xfrm flipH="false" flipV="false" rot="0">
                <a:off x="-1254" y="-41"/>
                <a:ext cx="807689" cy="50881"/>
              </a:xfrm>
              <a:custGeom>
                <a:avLst/>
                <a:gdLst/>
                <a:ahLst/>
                <a:cxnLst/>
                <a:rect r="r" b="b" t="t" l="l"/>
                <a:pathLst>
                  <a:path h="50881" w="807689">
                    <a:moveTo>
                      <a:pt x="26654" y="41"/>
                    </a:moveTo>
                    <a:lnTo>
                      <a:pt x="781034" y="41"/>
                    </a:lnTo>
                    <a:cubicBezTo>
                      <a:pt x="790136" y="0"/>
                      <a:pt x="798563" y="4833"/>
                      <a:pt x="803126" y="12708"/>
                    </a:cubicBezTo>
                    <a:cubicBezTo>
                      <a:pt x="807688" y="20584"/>
                      <a:pt x="807688" y="30298"/>
                      <a:pt x="803126" y="38174"/>
                    </a:cubicBezTo>
                    <a:cubicBezTo>
                      <a:pt x="798563" y="46049"/>
                      <a:pt x="790136" y="50882"/>
                      <a:pt x="781034" y="50841"/>
                    </a:cubicBezTo>
                    <a:lnTo>
                      <a:pt x="26654" y="50841"/>
                    </a:lnTo>
                    <a:cubicBezTo>
                      <a:pt x="17552" y="50882"/>
                      <a:pt x="9125" y="46049"/>
                      <a:pt x="4562" y="38174"/>
                    </a:cubicBezTo>
                    <a:cubicBezTo>
                      <a:pt x="0" y="30298"/>
                      <a:pt x="0" y="20584"/>
                      <a:pt x="4562" y="12708"/>
                    </a:cubicBezTo>
                    <a:cubicBezTo>
                      <a:pt x="9125" y="4833"/>
                      <a:pt x="17552" y="0"/>
                      <a:pt x="26654" y="41"/>
                    </a:cubicBezTo>
                    <a:close/>
                  </a:path>
                </a:pathLst>
              </a:custGeom>
              <a:solidFill>
                <a:srgbClr val="8C52FF"/>
              </a:solidFill>
            </p:spPr>
          </p:sp>
        </p:grpSp>
      </p:grpSp>
      <p:sp>
        <p:nvSpPr>
          <p:cNvPr name="Freeform 15" id="15"/>
          <p:cNvSpPr/>
          <p:nvPr/>
        </p:nvSpPr>
        <p:spPr>
          <a:xfrm flipH="false" flipV="false" rot="0">
            <a:off x="14485404" y="2108052"/>
            <a:ext cx="3586519" cy="2718813"/>
          </a:xfrm>
          <a:custGeom>
            <a:avLst/>
            <a:gdLst/>
            <a:ahLst/>
            <a:cxnLst/>
            <a:rect r="r" b="b" t="t" l="l"/>
            <a:pathLst>
              <a:path h="2718813" w="3586519">
                <a:moveTo>
                  <a:pt x="0" y="0"/>
                </a:moveTo>
                <a:lnTo>
                  <a:pt x="3586519" y="0"/>
                </a:lnTo>
                <a:lnTo>
                  <a:pt x="3586519" y="2718814"/>
                </a:lnTo>
                <a:lnTo>
                  <a:pt x="0" y="2718814"/>
                </a:lnTo>
                <a:lnTo>
                  <a:pt x="0" y="0"/>
                </a:lnTo>
                <a:close/>
              </a:path>
            </a:pathLst>
          </a:custGeom>
          <a:blipFill>
            <a:blip r:embed="rId4"/>
            <a:stretch>
              <a:fillRect l="0" t="0" r="0" b="0"/>
            </a:stretch>
          </a:blipFill>
        </p:spPr>
      </p:sp>
      <p:sp>
        <p:nvSpPr>
          <p:cNvPr name="Freeform 16" id="16"/>
          <p:cNvSpPr/>
          <p:nvPr/>
        </p:nvSpPr>
        <p:spPr>
          <a:xfrm flipH="false" flipV="false" rot="0">
            <a:off x="0" y="7637001"/>
            <a:ext cx="6630193" cy="1674636"/>
          </a:xfrm>
          <a:custGeom>
            <a:avLst/>
            <a:gdLst/>
            <a:ahLst/>
            <a:cxnLst/>
            <a:rect r="r" b="b" t="t" l="l"/>
            <a:pathLst>
              <a:path h="1674636" w="6630193">
                <a:moveTo>
                  <a:pt x="0" y="0"/>
                </a:moveTo>
                <a:lnTo>
                  <a:pt x="6630193" y="0"/>
                </a:lnTo>
                <a:lnTo>
                  <a:pt x="6630193" y="1674636"/>
                </a:lnTo>
                <a:lnTo>
                  <a:pt x="0" y="1674636"/>
                </a:lnTo>
                <a:lnTo>
                  <a:pt x="0" y="0"/>
                </a:lnTo>
                <a:close/>
              </a:path>
            </a:pathLst>
          </a:custGeom>
          <a:blipFill>
            <a:blip r:embed="rId5"/>
            <a:stretch>
              <a:fillRect l="0" t="0" r="0" b="0"/>
            </a:stretch>
          </a:blipFill>
        </p:spPr>
      </p:sp>
      <p:grpSp>
        <p:nvGrpSpPr>
          <p:cNvPr name="Group 17" id="17"/>
          <p:cNvGrpSpPr/>
          <p:nvPr/>
        </p:nvGrpSpPr>
        <p:grpSpPr>
          <a:xfrm rot="0">
            <a:off x="1297057" y="1028700"/>
            <a:ext cx="15575984" cy="2728276"/>
            <a:chOff x="0" y="0"/>
            <a:chExt cx="20767978" cy="3637701"/>
          </a:xfrm>
        </p:grpSpPr>
        <p:sp>
          <p:nvSpPr>
            <p:cNvPr name="TextBox 18" id="18"/>
            <p:cNvSpPr txBox="true"/>
            <p:nvPr/>
          </p:nvSpPr>
          <p:spPr>
            <a:xfrm rot="0">
              <a:off x="0" y="3074457"/>
              <a:ext cx="20767978" cy="563244"/>
            </a:xfrm>
            <a:prstGeom prst="rect">
              <a:avLst/>
            </a:prstGeom>
          </p:spPr>
          <p:txBody>
            <a:bodyPr anchor="t" rtlCol="false" tIns="0" lIns="0" bIns="0" rIns="0">
              <a:spAutoFit/>
            </a:bodyPr>
            <a:lstStyle/>
            <a:p>
              <a:pPr algn="ctr" marL="0" indent="0" lvl="0">
                <a:lnSpc>
                  <a:spcPts val="3360"/>
                </a:lnSpc>
                <a:spcBef>
                  <a:spcPct val="0"/>
                </a:spcBef>
              </a:pPr>
            </a:p>
          </p:txBody>
        </p:sp>
        <p:sp>
          <p:nvSpPr>
            <p:cNvPr name="TextBox 19" id="19"/>
            <p:cNvSpPr txBox="true"/>
            <p:nvPr/>
          </p:nvSpPr>
          <p:spPr>
            <a:xfrm rot="0">
              <a:off x="0" y="-47625"/>
              <a:ext cx="20767978" cy="2968625"/>
            </a:xfrm>
            <a:prstGeom prst="rect">
              <a:avLst/>
            </a:prstGeom>
          </p:spPr>
          <p:txBody>
            <a:bodyPr anchor="t" rtlCol="false" tIns="0" lIns="0" bIns="0" rIns="0">
              <a:spAutoFit/>
            </a:bodyPr>
            <a:lstStyle/>
            <a:p>
              <a:pPr algn="ctr">
                <a:lnSpc>
                  <a:spcPts val="8250"/>
                </a:lnSpc>
              </a:pPr>
              <a:r>
                <a:rPr lang="en-US" sz="7500">
                  <a:solidFill>
                    <a:srgbClr val="8C52FF"/>
                  </a:solidFill>
                  <a:latin typeface="Codec Pro Bold"/>
                </a:rPr>
                <a:t>Model of  Efficiency and</a:t>
              </a:r>
            </a:p>
            <a:p>
              <a:pPr algn="ctr">
                <a:lnSpc>
                  <a:spcPts val="8250"/>
                </a:lnSpc>
              </a:pPr>
              <a:r>
                <a:rPr lang="en-US" sz="7500">
                  <a:solidFill>
                    <a:srgbClr val="4609BF"/>
                  </a:solidFill>
                  <a:latin typeface="Codec Pro Bold"/>
                </a:rPr>
                <a:t> Area Of Improvement</a:t>
              </a:r>
            </a:p>
          </p:txBody>
        </p:sp>
      </p:grpSp>
      <p:sp>
        <p:nvSpPr>
          <p:cNvPr name="TextBox 20" id="20"/>
          <p:cNvSpPr txBox="true"/>
          <p:nvPr/>
        </p:nvSpPr>
        <p:spPr>
          <a:xfrm rot="0">
            <a:off x="7787268" y="8938260"/>
            <a:ext cx="2713464" cy="320040"/>
          </a:xfrm>
          <a:prstGeom prst="rect">
            <a:avLst/>
          </a:prstGeom>
        </p:spPr>
        <p:txBody>
          <a:bodyPr anchor="t" rtlCol="false" tIns="0" lIns="0" bIns="0" rIns="0">
            <a:spAutoFit/>
          </a:bodyPr>
          <a:lstStyle/>
          <a:p>
            <a:pPr algn="ctr" marL="0" indent="0" lvl="0">
              <a:lnSpc>
                <a:spcPts val="2340"/>
              </a:lnSpc>
              <a:spcBef>
                <a:spcPct val="0"/>
              </a:spcBef>
            </a:pPr>
            <a:r>
              <a:rPr lang="en-US" sz="1800" u="sng">
                <a:solidFill>
                  <a:srgbClr val="1B131B"/>
                </a:solidFill>
                <a:latin typeface="Codec Pro Bold"/>
              </a:rPr>
              <a:t>Back to Agenda</a:t>
            </a:r>
          </a:p>
        </p:txBody>
      </p:sp>
      <p:sp>
        <p:nvSpPr>
          <p:cNvPr name="TextBox 21" id="21"/>
          <p:cNvSpPr txBox="true"/>
          <p:nvPr/>
        </p:nvSpPr>
        <p:spPr>
          <a:xfrm rot="0">
            <a:off x="416512" y="4733570"/>
            <a:ext cx="3393583" cy="2711450"/>
          </a:xfrm>
          <a:prstGeom prst="rect">
            <a:avLst/>
          </a:prstGeom>
        </p:spPr>
        <p:txBody>
          <a:bodyPr anchor="t" rtlCol="false" tIns="0" lIns="0" bIns="0" rIns="0">
            <a:spAutoFit/>
          </a:bodyPr>
          <a:lstStyle/>
          <a:p>
            <a:pPr algn="ctr">
              <a:lnSpc>
                <a:spcPts val="7000"/>
              </a:lnSpc>
            </a:pPr>
            <a:r>
              <a:rPr lang="en-US" sz="5000">
                <a:solidFill>
                  <a:srgbClr val="8C52FF"/>
                </a:solidFill>
                <a:latin typeface="Codec Pro Bold"/>
              </a:rPr>
              <a:t>Efficiency</a:t>
            </a:r>
          </a:p>
          <a:p>
            <a:pPr algn="ctr">
              <a:lnSpc>
                <a:spcPts val="7000"/>
              </a:lnSpc>
            </a:pPr>
            <a:r>
              <a:rPr lang="en-US" sz="5000">
                <a:solidFill>
                  <a:srgbClr val="8C52FF"/>
                </a:solidFill>
                <a:latin typeface="Codec Pro Bold"/>
              </a:rPr>
              <a:t>for</a:t>
            </a:r>
          </a:p>
          <a:p>
            <a:pPr algn="ctr">
              <a:lnSpc>
                <a:spcPts val="7000"/>
              </a:lnSpc>
            </a:pPr>
            <a:r>
              <a:rPr lang="en-US" sz="5000">
                <a:solidFill>
                  <a:srgbClr val="8C52FF"/>
                </a:solidFill>
                <a:latin typeface="Codec Pro Bold"/>
              </a:rPr>
              <a:t>Input Type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3EDE0"/>
        </a:solidFill>
      </p:bgPr>
    </p:bg>
    <p:spTree>
      <p:nvGrpSpPr>
        <p:cNvPr id="1" name=""/>
        <p:cNvGrpSpPr/>
        <p:nvPr/>
      </p:nvGrpSpPr>
      <p:grpSpPr>
        <a:xfrm>
          <a:off x="0" y="0"/>
          <a:ext cx="0" cy="0"/>
          <a:chOff x="0" y="0"/>
          <a:chExt cx="0" cy="0"/>
        </a:xfrm>
      </p:grpSpPr>
      <p:grpSp>
        <p:nvGrpSpPr>
          <p:cNvPr name="Group 2" id="2"/>
          <p:cNvGrpSpPr/>
          <p:nvPr/>
        </p:nvGrpSpPr>
        <p:grpSpPr>
          <a:xfrm rot="0">
            <a:off x="-2755985" y="3881796"/>
            <a:ext cx="6256431" cy="984589"/>
            <a:chOff x="0" y="0"/>
            <a:chExt cx="997904" cy="157043"/>
          </a:xfrm>
        </p:grpSpPr>
        <p:sp>
          <p:nvSpPr>
            <p:cNvPr name="Freeform 3" id="3"/>
            <p:cNvSpPr/>
            <p:nvPr/>
          </p:nvSpPr>
          <p:spPr>
            <a:xfrm flipH="false" flipV="false" rot="0">
              <a:off x="0" y="0"/>
              <a:ext cx="997904" cy="157043"/>
            </a:xfrm>
            <a:custGeom>
              <a:avLst/>
              <a:gdLst/>
              <a:ahLst/>
              <a:cxnLst/>
              <a:rect r="r" b="b" t="t" l="l"/>
              <a:pathLst>
                <a:path h="157043" w="997904">
                  <a:moveTo>
                    <a:pt x="78521" y="0"/>
                  </a:moveTo>
                  <a:lnTo>
                    <a:pt x="919383" y="0"/>
                  </a:lnTo>
                  <a:cubicBezTo>
                    <a:pt x="940208" y="0"/>
                    <a:pt x="960180" y="8273"/>
                    <a:pt x="974906" y="22998"/>
                  </a:cubicBezTo>
                  <a:cubicBezTo>
                    <a:pt x="989631" y="37724"/>
                    <a:pt x="997904" y="57696"/>
                    <a:pt x="997904" y="78521"/>
                  </a:cubicBezTo>
                  <a:lnTo>
                    <a:pt x="997904" y="78521"/>
                  </a:lnTo>
                  <a:cubicBezTo>
                    <a:pt x="997904" y="121887"/>
                    <a:pt x="962749" y="157043"/>
                    <a:pt x="919383" y="157043"/>
                  </a:cubicBezTo>
                  <a:lnTo>
                    <a:pt x="78521" y="157043"/>
                  </a:lnTo>
                  <a:cubicBezTo>
                    <a:pt x="57696" y="157043"/>
                    <a:pt x="37724" y="148770"/>
                    <a:pt x="22998" y="134044"/>
                  </a:cubicBezTo>
                  <a:cubicBezTo>
                    <a:pt x="8273" y="119319"/>
                    <a:pt x="0" y="99346"/>
                    <a:pt x="0" y="78521"/>
                  </a:cubicBezTo>
                  <a:lnTo>
                    <a:pt x="0" y="78521"/>
                  </a:lnTo>
                  <a:cubicBezTo>
                    <a:pt x="0" y="57696"/>
                    <a:pt x="8273" y="37724"/>
                    <a:pt x="22998" y="22998"/>
                  </a:cubicBezTo>
                  <a:cubicBezTo>
                    <a:pt x="37724" y="8273"/>
                    <a:pt x="57696" y="0"/>
                    <a:pt x="78521" y="0"/>
                  </a:cubicBezTo>
                  <a:close/>
                </a:path>
              </a:pathLst>
            </a:custGeom>
            <a:solidFill>
              <a:srgbClr val="8C52FF"/>
            </a:solidFill>
            <a:ln>
              <a:noFill/>
            </a:ln>
          </p:spPr>
        </p:sp>
        <p:sp>
          <p:nvSpPr>
            <p:cNvPr name="TextBox 4" id="4"/>
            <p:cNvSpPr txBox="true"/>
            <p:nvPr/>
          </p:nvSpPr>
          <p:spPr>
            <a:xfrm>
              <a:off x="0" y="-142875"/>
              <a:ext cx="812800" cy="955675"/>
            </a:xfrm>
            <a:prstGeom prst="rect">
              <a:avLst/>
            </a:prstGeom>
          </p:spPr>
          <p:txBody>
            <a:bodyPr anchor="ctr" rtlCol="false" tIns="50800" lIns="50800" bIns="50800" rIns="50800"/>
            <a:lstStyle/>
            <a:p>
              <a:pPr algn="ctr" marL="0" indent="0" lvl="0">
                <a:lnSpc>
                  <a:spcPts val="10217"/>
                </a:lnSpc>
                <a:spcBef>
                  <a:spcPct val="0"/>
                </a:spcBef>
              </a:pPr>
            </a:p>
          </p:txBody>
        </p:sp>
      </p:grpSp>
      <p:sp>
        <p:nvSpPr>
          <p:cNvPr name="TextBox 5" id="5"/>
          <p:cNvSpPr txBox="true"/>
          <p:nvPr/>
        </p:nvSpPr>
        <p:spPr>
          <a:xfrm rot="0">
            <a:off x="1725874" y="885825"/>
            <a:ext cx="9036227" cy="2474995"/>
          </a:xfrm>
          <a:prstGeom prst="rect">
            <a:avLst/>
          </a:prstGeom>
        </p:spPr>
        <p:txBody>
          <a:bodyPr anchor="t" rtlCol="false" tIns="0" lIns="0" bIns="0" rIns="0">
            <a:spAutoFit/>
          </a:bodyPr>
          <a:lstStyle/>
          <a:p>
            <a:pPr>
              <a:lnSpc>
                <a:spcPts val="9770"/>
              </a:lnSpc>
            </a:pPr>
            <a:r>
              <a:rPr lang="en-US" sz="6978">
                <a:solidFill>
                  <a:srgbClr val="8C52FF"/>
                </a:solidFill>
                <a:latin typeface="Cocomat Pro Heavy"/>
              </a:rPr>
              <a:t>EMBEDDED</a:t>
            </a:r>
          </a:p>
          <a:p>
            <a:pPr marL="0" indent="0" lvl="0">
              <a:lnSpc>
                <a:spcPts val="9770"/>
              </a:lnSpc>
              <a:spcBef>
                <a:spcPct val="0"/>
              </a:spcBef>
            </a:pPr>
            <a:r>
              <a:rPr lang="en-US" sz="6978">
                <a:solidFill>
                  <a:srgbClr val="8C52FF"/>
                </a:solidFill>
                <a:latin typeface="Cocomat Pro Heavy"/>
              </a:rPr>
              <a:t>PROCESSOR</a:t>
            </a:r>
          </a:p>
        </p:txBody>
      </p:sp>
      <p:sp>
        <p:nvSpPr>
          <p:cNvPr name="TextBox 6" id="6"/>
          <p:cNvSpPr txBox="true"/>
          <p:nvPr/>
        </p:nvSpPr>
        <p:spPr>
          <a:xfrm rot="0">
            <a:off x="4022020" y="3969665"/>
            <a:ext cx="7641703" cy="1374775"/>
          </a:xfrm>
          <a:prstGeom prst="rect">
            <a:avLst/>
          </a:prstGeom>
        </p:spPr>
        <p:txBody>
          <a:bodyPr anchor="t" rtlCol="false" tIns="0" lIns="0" bIns="0" rIns="0">
            <a:spAutoFit/>
          </a:bodyPr>
          <a:lstStyle/>
          <a:p>
            <a:pPr>
              <a:lnSpc>
                <a:spcPts val="5599"/>
              </a:lnSpc>
            </a:pPr>
            <a:r>
              <a:rPr lang="en-US" sz="3999">
                <a:solidFill>
                  <a:srgbClr val="24006B"/>
                </a:solidFill>
                <a:latin typeface="Montserrat Bold"/>
              </a:rPr>
              <a:t>C/C++ and Desoc</a:t>
            </a:r>
          </a:p>
          <a:p>
            <a:pPr>
              <a:lnSpc>
                <a:spcPts val="5599"/>
              </a:lnSpc>
              <a:spcBef>
                <a:spcPct val="0"/>
              </a:spcBef>
            </a:pPr>
          </a:p>
        </p:txBody>
      </p:sp>
      <p:sp>
        <p:nvSpPr>
          <p:cNvPr name="TextBox 7" id="7"/>
          <p:cNvSpPr txBox="true"/>
          <p:nvPr/>
        </p:nvSpPr>
        <p:spPr>
          <a:xfrm rot="0">
            <a:off x="2007070" y="3737848"/>
            <a:ext cx="994706" cy="1139134"/>
          </a:xfrm>
          <a:prstGeom prst="rect">
            <a:avLst/>
          </a:prstGeom>
        </p:spPr>
        <p:txBody>
          <a:bodyPr anchor="t" rtlCol="false" tIns="0" lIns="0" bIns="0" rIns="0">
            <a:spAutoFit/>
          </a:bodyPr>
          <a:lstStyle/>
          <a:p>
            <a:pPr>
              <a:lnSpc>
                <a:spcPts val="9429"/>
              </a:lnSpc>
              <a:spcBef>
                <a:spcPct val="0"/>
              </a:spcBef>
            </a:pPr>
            <a:r>
              <a:rPr lang="en-US" sz="6735">
                <a:solidFill>
                  <a:srgbClr val="F3EDE0"/>
                </a:solidFill>
                <a:latin typeface="Montserrat Classic Bold"/>
              </a:rPr>
              <a:t>01</a:t>
            </a:r>
          </a:p>
        </p:txBody>
      </p:sp>
      <p:sp>
        <p:nvSpPr>
          <p:cNvPr name="TextBox 8" id="8"/>
          <p:cNvSpPr txBox="true"/>
          <p:nvPr/>
        </p:nvSpPr>
        <p:spPr>
          <a:xfrm rot="0">
            <a:off x="4022020" y="5899344"/>
            <a:ext cx="8833201" cy="1374775"/>
          </a:xfrm>
          <a:prstGeom prst="rect">
            <a:avLst/>
          </a:prstGeom>
        </p:spPr>
        <p:txBody>
          <a:bodyPr anchor="t" rtlCol="false" tIns="0" lIns="0" bIns="0" rIns="0">
            <a:spAutoFit/>
          </a:bodyPr>
          <a:lstStyle/>
          <a:p>
            <a:pPr>
              <a:lnSpc>
                <a:spcPts val="5599"/>
              </a:lnSpc>
            </a:pPr>
            <a:r>
              <a:rPr lang="en-US" sz="3999">
                <a:solidFill>
                  <a:srgbClr val="24006B"/>
                </a:solidFill>
                <a:latin typeface="Montserrat Bold"/>
              </a:rPr>
              <a:t>YOCT0 - Basic Linux</a:t>
            </a:r>
          </a:p>
          <a:p>
            <a:pPr>
              <a:lnSpc>
                <a:spcPts val="5599"/>
              </a:lnSpc>
              <a:spcBef>
                <a:spcPct val="0"/>
              </a:spcBef>
            </a:pPr>
          </a:p>
        </p:txBody>
      </p:sp>
      <p:sp>
        <p:nvSpPr>
          <p:cNvPr name="Freeform 9" id="9"/>
          <p:cNvSpPr/>
          <p:nvPr/>
        </p:nvSpPr>
        <p:spPr>
          <a:xfrm flipH="false" flipV="false" rot="0">
            <a:off x="12098971" y="2163611"/>
            <a:ext cx="5904209" cy="4153457"/>
          </a:xfrm>
          <a:custGeom>
            <a:avLst/>
            <a:gdLst/>
            <a:ahLst/>
            <a:cxnLst/>
            <a:rect r="r" b="b" t="t" l="l"/>
            <a:pathLst>
              <a:path h="4153457" w="5904209">
                <a:moveTo>
                  <a:pt x="0" y="0"/>
                </a:moveTo>
                <a:lnTo>
                  <a:pt x="5904209" y="0"/>
                </a:lnTo>
                <a:lnTo>
                  <a:pt x="5904209" y="4153457"/>
                </a:lnTo>
                <a:lnTo>
                  <a:pt x="0" y="4153457"/>
                </a:lnTo>
                <a:lnTo>
                  <a:pt x="0" y="0"/>
                </a:lnTo>
                <a:close/>
              </a:path>
            </a:pathLst>
          </a:custGeom>
          <a:blipFill>
            <a:blip r:embed="rId2"/>
            <a:stretch>
              <a:fillRect l="0" t="0" r="0" b="0"/>
            </a:stretch>
          </a:blipFill>
        </p:spPr>
      </p:sp>
      <p:grpSp>
        <p:nvGrpSpPr>
          <p:cNvPr name="Group 10" id="10"/>
          <p:cNvGrpSpPr/>
          <p:nvPr/>
        </p:nvGrpSpPr>
        <p:grpSpPr>
          <a:xfrm rot="0">
            <a:off x="-4216231" y="5594172"/>
            <a:ext cx="7716678" cy="1158314"/>
            <a:chOff x="0" y="0"/>
            <a:chExt cx="1230814" cy="184752"/>
          </a:xfrm>
        </p:grpSpPr>
        <p:sp>
          <p:nvSpPr>
            <p:cNvPr name="Freeform 11" id="11"/>
            <p:cNvSpPr/>
            <p:nvPr/>
          </p:nvSpPr>
          <p:spPr>
            <a:xfrm flipH="false" flipV="false" rot="0">
              <a:off x="0" y="0"/>
              <a:ext cx="1230814" cy="184752"/>
            </a:xfrm>
            <a:custGeom>
              <a:avLst/>
              <a:gdLst/>
              <a:ahLst/>
              <a:cxnLst/>
              <a:rect r="r" b="b" t="t" l="l"/>
              <a:pathLst>
                <a:path h="184752" w="1230814">
                  <a:moveTo>
                    <a:pt x="92376" y="0"/>
                  </a:moveTo>
                  <a:lnTo>
                    <a:pt x="1138438" y="0"/>
                  </a:lnTo>
                  <a:cubicBezTo>
                    <a:pt x="1189456" y="0"/>
                    <a:pt x="1230814" y="41358"/>
                    <a:pt x="1230814" y="92376"/>
                  </a:cubicBezTo>
                  <a:lnTo>
                    <a:pt x="1230814" y="92376"/>
                  </a:lnTo>
                  <a:cubicBezTo>
                    <a:pt x="1230814" y="143394"/>
                    <a:pt x="1189456" y="184752"/>
                    <a:pt x="1138438" y="184752"/>
                  </a:cubicBezTo>
                  <a:lnTo>
                    <a:pt x="92376" y="184752"/>
                  </a:lnTo>
                  <a:cubicBezTo>
                    <a:pt x="41358" y="184752"/>
                    <a:pt x="0" y="143394"/>
                    <a:pt x="0" y="92376"/>
                  </a:cubicBezTo>
                  <a:lnTo>
                    <a:pt x="0" y="92376"/>
                  </a:lnTo>
                  <a:cubicBezTo>
                    <a:pt x="0" y="41358"/>
                    <a:pt x="41358" y="0"/>
                    <a:pt x="92376" y="0"/>
                  </a:cubicBezTo>
                  <a:close/>
                </a:path>
              </a:pathLst>
            </a:custGeom>
            <a:solidFill>
              <a:srgbClr val="8C52FF"/>
            </a:solidFill>
            <a:ln>
              <a:noFill/>
            </a:ln>
          </p:spPr>
        </p:sp>
        <p:sp>
          <p:nvSpPr>
            <p:cNvPr name="TextBox 12" id="12"/>
            <p:cNvSpPr txBox="true"/>
            <p:nvPr/>
          </p:nvSpPr>
          <p:spPr>
            <a:xfrm>
              <a:off x="0" y="-142875"/>
              <a:ext cx="812800" cy="955675"/>
            </a:xfrm>
            <a:prstGeom prst="rect">
              <a:avLst/>
            </a:prstGeom>
          </p:spPr>
          <p:txBody>
            <a:bodyPr anchor="ctr" rtlCol="false" tIns="50800" lIns="50800" bIns="50800" rIns="50800"/>
            <a:lstStyle/>
            <a:p>
              <a:pPr algn="ctr" marL="0" indent="0" lvl="0">
                <a:lnSpc>
                  <a:spcPts val="10217"/>
                </a:lnSpc>
                <a:spcBef>
                  <a:spcPct val="0"/>
                </a:spcBef>
              </a:pPr>
            </a:p>
          </p:txBody>
        </p:sp>
      </p:grpSp>
      <p:sp>
        <p:nvSpPr>
          <p:cNvPr name="TextBox 13" id="13"/>
          <p:cNvSpPr txBox="true"/>
          <p:nvPr/>
        </p:nvSpPr>
        <p:spPr>
          <a:xfrm rot="0">
            <a:off x="2007070" y="5595372"/>
            <a:ext cx="1347389" cy="1032088"/>
          </a:xfrm>
          <a:prstGeom prst="rect">
            <a:avLst/>
          </a:prstGeom>
        </p:spPr>
        <p:txBody>
          <a:bodyPr anchor="t" rtlCol="false" tIns="0" lIns="0" bIns="0" rIns="0">
            <a:spAutoFit/>
          </a:bodyPr>
          <a:lstStyle/>
          <a:p>
            <a:pPr>
              <a:lnSpc>
                <a:spcPts val="8514"/>
              </a:lnSpc>
              <a:spcBef>
                <a:spcPct val="0"/>
              </a:spcBef>
            </a:pPr>
            <a:r>
              <a:rPr lang="en-US" sz="6081">
                <a:solidFill>
                  <a:srgbClr val="F3EDE0"/>
                </a:solidFill>
                <a:latin typeface="Montserrat Classic Bold"/>
              </a:rPr>
              <a:t>02</a:t>
            </a:r>
          </a:p>
        </p:txBody>
      </p:sp>
      <p:grpSp>
        <p:nvGrpSpPr>
          <p:cNvPr name="Group 14" id="14"/>
          <p:cNvGrpSpPr/>
          <p:nvPr/>
        </p:nvGrpSpPr>
        <p:grpSpPr>
          <a:xfrm rot="0">
            <a:off x="-4216231" y="7476385"/>
            <a:ext cx="7716678" cy="1158314"/>
            <a:chOff x="0" y="0"/>
            <a:chExt cx="1230814" cy="184752"/>
          </a:xfrm>
        </p:grpSpPr>
        <p:sp>
          <p:nvSpPr>
            <p:cNvPr name="Freeform 15" id="15"/>
            <p:cNvSpPr/>
            <p:nvPr/>
          </p:nvSpPr>
          <p:spPr>
            <a:xfrm flipH="false" flipV="false" rot="0">
              <a:off x="0" y="0"/>
              <a:ext cx="1230814" cy="184752"/>
            </a:xfrm>
            <a:custGeom>
              <a:avLst/>
              <a:gdLst/>
              <a:ahLst/>
              <a:cxnLst/>
              <a:rect r="r" b="b" t="t" l="l"/>
              <a:pathLst>
                <a:path h="184752" w="1230814">
                  <a:moveTo>
                    <a:pt x="92376" y="0"/>
                  </a:moveTo>
                  <a:lnTo>
                    <a:pt x="1138438" y="0"/>
                  </a:lnTo>
                  <a:cubicBezTo>
                    <a:pt x="1189456" y="0"/>
                    <a:pt x="1230814" y="41358"/>
                    <a:pt x="1230814" y="92376"/>
                  </a:cubicBezTo>
                  <a:lnTo>
                    <a:pt x="1230814" y="92376"/>
                  </a:lnTo>
                  <a:cubicBezTo>
                    <a:pt x="1230814" y="143394"/>
                    <a:pt x="1189456" y="184752"/>
                    <a:pt x="1138438" y="184752"/>
                  </a:cubicBezTo>
                  <a:lnTo>
                    <a:pt x="92376" y="184752"/>
                  </a:lnTo>
                  <a:cubicBezTo>
                    <a:pt x="41358" y="184752"/>
                    <a:pt x="0" y="143394"/>
                    <a:pt x="0" y="92376"/>
                  </a:cubicBezTo>
                  <a:lnTo>
                    <a:pt x="0" y="92376"/>
                  </a:lnTo>
                  <a:cubicBezTo>
                    <a:pt x="0" y="41358"/>
                    <a:pt x="41358" y="0"/>
                    <a:pt x="92376" y="0"/>
                  </a:cubicBezTo>
                  <a:close/>
                </a:path>
              </a:pathLst>
            </a:custGeom>
            <a:solidFill>
              <a:srgbClr val="8C52FF"/>
            </a:solidFill>
            <a:ln>
              <a:noFill/>
            </a:ln>
          </p:spPr>
        </p:sp>
        <p:sp>
          <p:nvSpPr>
            <p:cNvPr name="TextBox 16" id="16"/>
            <p:cNvSpPr txBox="true"/>
            <p:nvPr/>
          </p:nvSpPr>
          <p:spPr>
            <a:xfrm>
              <a:off x="0" y="-142875"/>
              <a:ext cx="812800" cy="955675"/>
            </a:xfrm>
            <a:prstGeom prst="rect">
              <a:avLst/>
            </a:prstGeom>
          </p:spPr>
          <p:txBody>
            <a:bodyPr anchor="ctr" rtlCol="false" tIns="50800" lIns="50800" bIns="50800" rIns="50800"/>
            <a:lstStyle/>
            <a:p>
              <a:pPr algn="ctr" marL="0" indent="0" lvl="0">
                <a:lnSpc>
                  <a:spcPts val="10217"/>
                </a:lnSpc>
                <a:spcBef>
                  <a:spcPct val="0"/>
                </a:spcBef>
              </a:pPr>
            </a:p>
          </p:txBody>
        </p:sp>
      </p:grpSp>
      <p:sp>
        <p:nvSpPr>
          <p:cNvPr name="TextBox 17" id="17"/>
          <p:cNvSpPr txBox="true"/>
          <p:nvPr/>
        </p:nvSpPr>
        <p:spPr>
          <a:xfrm rot="0">
            <a:off x="2007070" y="7466860"/>
            <a:ext cx="1347389" cy="1032088"/>
          </a:xfrm>
          <a:prstGeom prst="rect">
            <a:avLst/>
          </a:prstGeom>
        </p:spPr>
        <p:txBody>
          <a:bodyPr anchor="t" rtlCol="false" tIns="0" lIns="0" bIns="0" rIns="0">
            <a:spAutoFit/>
          </a:bodyPr>
          <a:lstStyle/>
          <a:p>
            <a:pPr>
              <a:lnSpc>
                <a:spcPts val="8514"/>
              </a:lnSpc>
              <a:spcBef>
                <a:spcPct val="0"/>
              </a:spcBef>
            </a:pPr>
            <a:r>
              <a:rPr lang="en-US" sz="6081">
                <a:solidFill>
                  <a:srgbClr val="F3EDE0"/>
                </a:solidFill>
                <a:latin typeface="Montserrat Classic Bold"/>
              </a:rPr>
              <a:t>03</a:t>
            </a:r>
          </a:p>
        </p:txBody>
      </p:sp>
      <p:sp>
        <p:nvSpPr>
          <p:cNvPr name="TextBox 18" id="18"/>
          <p:cNvSpPr txBox="true"/>
          <p:nvPr/>
        </p:nvSpPr>
        <p:spPr>
          <a:xfrm rot="0">
            <a:off x="4022020" y="7829024"/>
            <a:ext cx="8833201" cy="669925"/>
          </a:xfrm>
          <a:prstGeom prst="rect">
            <a:avLst/>
          </a:prstGeom>
        </p:spPr>
        <p:txBody>
          <a:bodyPr anchor="t" rtlCol="false" tIns="0" lIns="0" bIns="0" rIns="0">
            <a:spAutoFit/>
          </a:bodyPr>
          <a:lstStyle/>
          <a:p>
            <a:pPr>
              <a:lnSpc>
                <a:spcPts val="5599"/>
              </a:lnSpc>
              <a:spcBef>
                <a:spcPct val="0"/>
              </a:spcBef>
            </a:pPr>
            <a:r>
              <a:rPr lang="en-US" sz="3999">
                <a:solidFill>
                  <a:srgbClr val="24006B"/>
                </a:solidFill>
                <a:latin typeface="Montserrat Bold"/>
              </a:rPr>
              <a:t>ARM Processing</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3EDE0"/>
        </a:solidFill>
      </p:bgPr>
    </p:bg>
    <p:spTree>
      <p:nvGrpSpPr>
        <p:cNvPr id="1" name=""/>
        <p:cNvGrpSpPr/>
        <p:nvPr/>
      </p:nvGrpSpPr>
      <p:grpSpPr>
        <a:xfrm>
          <a:off x="0" y="0"/>
          <a:ext cx="0" cy="0"/>
          <a:chOff x="0" y="0"/>
          <a:chExt cx="0" cy="0"/>
        </a:xfrm>
      </p:grpSpPr>
      <p:grpSp>
        <p:nvGrpSpPr>
          <p:cNvPr name="Group 2" id="2"/>
          <p:cNvGrpSpPr/>
          <p:nvPr/>
        </p:nvGrpSpPr>
        <p:grpSpPr>
          <a:xfrm rot="0">
            <a:off x="9527878" y="887955"/>
            <a:ext cx="7621411" cy="1653126"/>
            <a:chOff x="0" y="0"/>
            <a:chExt cx="4489056" cy="973701"/>
          </a:xfrm>
        </p:grpSpPr>
        <p:sp>
          <p:nvSpPr>
            <p:cNvPr name="Freeform 3" id="3"/>
            <p:cNvSpPr/>
            <p:nvPr/>
          </p:nvSpPr>
          <p:spPr>
            <a:xfrm flipH="false" flipV="false" rot="0">
              <a:off x="0" y="0"/>
              <a:ext cx="4489056" cy="973701"/>
            </a:xfrm>
            <a:custGeom>
              <a:avLst/>
              <a:gdLst/>
              <a:ahLst/>
              <a:cxnLst/>
              <a:rect r="r" b="b" t="t" l="l"/>
              <a:pathLst>
                <a:path h="973701" w="4489056">
                  <a:moveTo>
                    <a:pt x="4364596" y="973701"/>
                  </a:moveTo>
                  <a:lnTo>
                    <a:pt x="124460" y="973701"/>
                  </a:lnTo>
                  <a:cubicBezTo>
                    <a:pt x="55880" y="973701"/>
                    <a:pt x="0" y="917821"/>
                    <a:pt x="0" y="849241"/>
                  </a:cubicBezTo>
                  <a:lnTo>
                    <a:pt x="0" y="124460"/>
                  </a:lnTo>
                  <a:cubicBezTo>
                    <a:pt x="0" y="55880"/>
                    <a:pt x="55880" y="0"/>
                    <a:pt x="124460" y="0"/>
                  </a:cubicBezTo>
                  <a:lnTo>
                    <a:pt x="4364596" y="0"/>
                  </a:lnTo>
                  <a:cubicBezTo>
                    <a:pt x="4433176" y="0"/>
                    <a:pt x="4489056" y="55880"/>
                    <a:pt x="4489056" y="124460"/>
                  </a:cubicBezTo>
                  <a:lnTo>
                    <a:pt x="4489056" y="849241"/>
                  </a:lnTo>
                  <a:cubicBezTo>
                    <a:pt x="4489056" y="917821"/>
                    <a:pt x="4433176" y="973701"/>
                    <a:pt x="4364596" y="973701"/>
                  </a:cubicBezTo>
                  <a:close/>
                </a:path>
              </a:pathLst>
            </a:custGeom>
            <a:solidFill>
              <a:srgbClr val="4609BF"/>
            </a:solidFill>
          </p:spPr>
        </p:sp>
      </p:grpSp>
      <p:sp>
        <p:nvSpPr>
          <p:cNvPr name="TextBox 4" id="4"/>
          <p:cNvSpPr txBox="true"/>
          <p:nvPr/>
        </p:nvSpPr>
        <p:spPr>
          <a:xfrm rot="0">
            <a:off x="2723282" y="2992063"/>
            <a:ext cx="5322390" cy="2882265"/>
          </a:xfrm>
          <a:prstGeom prst="rect">
            <a:avLst/>
          </a:prstGeom>
        </p:spPr>
        <p:txBody>
          <a:bodyPr anchor="t" rtlCol="false" tIns="0" lIns="0" bIns="0" rIns="0">
            <a:spAutoFit/>
          </a:bodyPr>
          <a:lstStyle/>
          <a:p>
            <a:pPr>
              <a:lnSpc>
                <a:spcPts val="7559"/>
              </a:lnSpc>
              <a:spcBef>
                <a:spcPct val="0"/>
              </a:spcBef>
            </a:pPr>
            <a:r>
              <a:rPr lang="en-US" sz="5400">
                <a:solidFill>
                  <a:srgbClr val="24006B"/>
                </a:solidFill>
                <a:latin typeface="Poppins Bold"/>
              </a:rPr>
              <a:t>Embedded Processor: Advantages</a:t>
            </a:r>
          </a:p>
        </p:txBody>
      </p:sp>
      <p:sp>
        <p:nvSpPr>
          <p:cNvPr name="TextBox 5" id="5"/>
          <p:cNvSpPr txBox="true"/>
          <p:nvPr/>
        </p:nvSpPr>
        <p:spPr>
          <a:xfrm rot="0">
            <a:off x="2723282" y="6533705"/>
            <a:ext cx="6105070" cy="1609725"/>
          </a:xfrm>
          <a:prstGeom prst="rect">
            <a:avLst/>
          </a:prstGeom>
        </p:spPr>
        <p:txBody>
          <a:bodyPr anchor="t" rtlCol="false" tIns="0" lIns="0" bIns="0" rIns="0">
            <a:spAutoFit/>
          </a:bodyPr>
          <a:lstStyle/>
          <a:p>
            <a:pPr>
              <a:lnSpc>
                <a:spcPts val="4200"/>
              </a:lnSpc>
            </a:pPr>
            <a:r>
              <a:rPr lang="en-US" sz="3000">
                <a:solidFill>
                  <a:srgbClr val="24006B"/>
                </a:solidFill>
                <a:latin typeface="Poppins"/>
              </a:rPr>
              <a:t>MATLAB -&gt; C </a:t>
            </a:r>
          </a:p>
          <a:p>
            <a:pPr>
              <a:lnSpc>
                <a:spcPts val="4200"/>
              </a:lnSpc>
            </a:pPr>
            <a:r>
              <a:rPr lang="en-US" sz="3000">
                <a:solidFill>
                  <a:srgbClr val="24006B"/>
                </a:solidFill>
                <a:latin typeface="Poppins"/>
              </a:rPr>
              <a:t>for</a:t>
            </a:r>
            <a:r>
              <a:rPr lang="en-US" sz="3000">
                <a:solidFill>
                  <a:srgbClr val="24006B"/>
                </a:solidFill>
                <a:latin typeface="Poppins"/>
              </a:rPr>
              <a:t> real-time application</a:t>
            </a:r>
          </a:p>
          <a:p>
            <a:pPr>
              <a:lnSpc>
                <a:spcPts val="4200"/>
              </a:lnSpc>
              <a:spcBef>
                <a:spcPct val="0"/>
              </a:spcBef>
            </a:pPr>
          </a:p>
        </p:txBody>
      </p:sp>
      <p:sp>
        <p:nvSpPr>
          <p:cNvPr name="TextBox 6" id="6"/>
          <p:cNvSpPr txBox="true"/>
          <p:nvPr/>
        </p:nvSpPr>
        <p:spPr>
          <a:xfrm rot="0">
            <a:off x="9925984" y="1114744"/>
            <a:ext cx="6825199" cy="1754505"/>
          </a:xfrm>
          <a:prstGeom prst="rect">
            <a:avLst/>
          </a:prstGeom>
        </p:spPr>
        <p:txBody>
          <a:bodyPr anchor="t" rtlCol="false" tIns="0" lIns="0" bIns="0" rIns="0">
            <a:spAutoFit/>
          </a:bodyPr>
          <a:lstStyle/>
          <a:p>
            <a:pPr algn="ctr">
              <a:lnSpc>
                <a:spcPts val="4620"/>
              </a:lnSpc>
            </a:pPr>
            <a:r>
              <a:rPr lang="en-US" sz="3300">
                <a:solidFill>
                  <a:srgbClr val="FFFFFF"/>
                </a:solidFill>
                <a:latin typeface="Poppins"/>
              </a:rPr>
              <a:t>Achieve real-time execution of the gut pacemaker</a:t>
            </a:r>
          </a:p>
          <a:p>
            <a:pPr algn="ctr">
              <a:lnSpc>
                <a:spcPts val="4620"/>
              </a:lnSpc>
              <a:spcBef>
                <a:spcPct val="0"/>
              </a:spcBef>
            </a:pPr>
          </a:p>
        </p:txBody>
      </p:sp>
      <p:grpSp>
        <p:nvGrpSpPr>
          <p:cNvPr name="Group 7" id="7"/>
          <p:cNvGrpSpPr/>
          <p:nvPr/>
        </p:nvGrpSpPr>
        <p:grpSpPr>
          <a:xfrm rot="0">
            <a:off x="9527878" y="3207832"/>
            <a:ext cx="7504636" cy="1390233"/>
            <a:chOff x="0" y="0"/>
            <a:chExt cx="4560011" cy="844742"/>
          </a:xfrm>
        </p:grpSpPr>
        <p:sp>
          <p:nvSpPr>
            <p:cNvPr name="Freeform 8" id="8"/>
            <p:cNvSpPr/>
            <p:nvPr/>
          </p:nvSpPr>
          <p:spPr>
            <a:xfrm flipH="false" flipV="false" rot="0">
              <a:off x="0" y="0"/>
              <a:ext cx="4560012" cy="844742"/>
            </a:xfrm>
            <a:custGeom>
              <a:avLst/>
              <a:gdLst/>
              <a:ahLst/>
              <a:cxnLst/>
              <a:rect r="r" b="b" t="t" l="l"/>
              <a:pathLst>
                <a:path h="844742" w="4560012">
                  <a:moveTo>
                    <a:pt x="4435551" y="844742"/>
                  </a:moveTo>
                  <a:lnTo>
                    <a:pt x="124460" y="844742"/>
                  </a:lnTo>
                  <a:cubicBezTo>
                    <a:pt x="55880" y="844742"/>
                    <a:pt x="0" y="788862"/>
                    <a:pt x="0" y="720282"/>
                  </a:cubicBezTo>
                  <a:lnTo>
                    <a:pt x="0" y="124460"/>
                  </a:lnTo>
                  <a:cubicBezTo>
                    <a:pt x="0" y="55880"/>
                    <a:pt x="55880" y="0"/>
                    <a:pt x="124460" y="0"/>
                  </a:cubicBezTo>
                  <a:lnTo>
                    <a:pt x="4435552" y="0"/>
                  </a:lnTo>
                  <a:cubicBezTo>
                    <a:pt x="4504132" y="0"/>
                    <a:pt x="4560012" y="55880"/>
                    <a:pt x="4560012" y="124460"/>
                  </a:cubicBezTo>
                  <a:lnTo>
                    <a:pt x="4560012" y="720282"/>
                  </a:lnTo>
                  <a:cubicBezTo>
                    <a:pt x="4560012" y="788862"/>
                    <a:pt x="4504132" y="844742"/>
                    <a:pt x="4435552" y="844742"/>
                  </a:cubicBezTo>
                  <a:close/>
                </a:path>
              </a:pathLst>
            </a:custGeom>
            <a:solidFill>
              <a:srgbClr val="8C52FF"/>
            </a:solidFill>
          </p:spPr>
        </p:sp>
      </p:grpSp>
      <p:grpSp>
        <p:nvGrpSpPr>
          <p:cNvPr name="Group 9" id="9"/>
          <p:cNvGrpSpPr/>
          <p:nvPr/>
        </p:nvGrpSpPr>
        <p:grpSpPr>
          <a:xfrm rot="0">
            <a:off x="9527878" y="5078902"/>
            <a:ext cx="7621411" cy="1121211"/>
            <a:chOff x="0" y="0"/>
            <a:chExt cx="4489056" cy="660400"/>
          </a:xfrm>
        </p:grpSpPr>
        <p:sp>
          <p:nvSpPr>
            <p:cNvPr name="Freeform 10" id="10"/>
            <p:cNvSpPr/>
            <p:nvPr/>
          </p:nvSpPr>
          <p:spPr>
            <a:xfrm flipH="false" flipV="false" rot="0">
              <a:off x="0" y="0"/>
              <a:ext cx="4489056" cy="660400"/>
            </a:xfrm>
            <a:custGeom>
              <a:avLst/>
              <a:gdLst/>
              <a:ahLst/>
              <a:cxnLst/>
              <a:rect r="r" b="b" t="t" l="l"/>
              <a:pathLst>
                <a:path h="660400" w="4489056">
                  <a:moveTo>
                    <a:pt x="4364596" y="660400"/>
                  </a:moveTo>
                  <a:lnTo>
                    <a:pt x="124460" y="660400"/>
                  </a:lnTo>
                  <a:cubicBezTo>
                    <a:pt x="55880" y="660400"/>
                    <a:pt x="0" y="604520"/>
                    <a:pt x="0" y="535940"/>
                  </a:cubicBezTo>
                  <a:lnTo>
                    <a:pt x="0" y="124460"/>
                  </a:lnTo>
                  <a:cubicBezTo>
                    <a:pt x="0" y="55880"/>
                    <a:pt x="55880" y="0"/>
                    <a:pt x="124460" y="0"/>
                  </a:cubicBezTo>
                  <a:lnTo>
                    <a:pt x="4364596" y="0"/>
                  </a:lnTo>
                  <a:cubicBezTo>
                    <a:pt x="4433176" y="0"/>
                    <a:pt x="4489056" y="55880"/>
                    <a:pt x="4489056" y="124460"/>
                  </a:cubicBezTo>
                  <a:lnTo>
                    <a:pt x="4489056" y="535940"/>
                  </a:lnTo>
                  <a:cubicBezTo>
                    <a:pt x="4489056" y="604520"/>
                    <a:pt x="4433176" y="660400"/>
                    <a:pt x="4364596" y="660400"/>
                  </a:cubicBezTo>
                  <a:close/>
                </a:path>
              </a:pathLst>
            </a:custGeom>
            <a:solidFill>
              <a:srgbClr val="4609BF"/>
            </a:solidFill>
          </p:spPr>
        </p:sp>
      </p:grpSp>
      <p:grpSp>
        <p:nvGrpSpPr>
          <p:cNvPr name="Group 11" id="11"/>
          <p:cNvGrpSpPr/>
          <p:nvPr/>
        </p:nvGrpSpPr>
        <p:grpSpPr>
          <a:xfrm rot="0">
            <a:off x="9527878" y="6847813"/>
            <a:ext cx="7621411" cy="1121211"/>
            <a:chOff x="0" y="0"/>
            <a:chExt cx="4489056" cy="660400"/>
          </a:xfrm>
        </p:grpSpPr>
        <p:sp>
          <p:nvSpPr>
            <p:cNvPr name="Freeform 12" id="12"/>
            <p:cNvSpPr/>
            <p:nvPr/>
          </p:nvSpPr>
          <p:spPr>
            <a:xfrm flipH="false" flipV="false" rot="0">
              <a:off x="0" y="0"/>
              <a:ext cx="4489056" cy="660400"/>
            </a:xfrm>
            <a:custGeom>
              <a:avLst/>
              <a:gdLst/>
              <a:ahLst/>
              <a:cxnLst/>
              <a:rect r="r" b="b" t="t" l="l"/>
              <a:pathLst>
                <a:path h="660400" w="4489056">
                  <a:moveTo>
                    <a:pt x="4364596" y="660400"/>
                  </a:moveTo>
                  <a:lnTo>
                    <a:pt x="124460" y="660400"/>
                  </a:lnTo>
                  <a:cubicBezTo>
                    <a:pt x="55880" y="660400"/>
                    <a:pt x="0" y="604520"/>
                    <a:pt x="0" y="535940"/>
                  </a:cubicBezTo>
                  <a:lnTo>
                    <a:pt x="0" y="124460"/>
                  </a:lnTo>
                  <a:cubicBezTo>
                    <a:pt x="0" y="55880"/>
                    <a:pt x="55880" y="0"/>
                    <a:pt x="124460" y="0"/>
                  </a:cubicBezTo>
                  <a:lnTo>
                    <a:pt x="4364596" y="0"/>
                  </a:lnTo>
                  <a:cubicBezTo>
                    <a:pt x="4433176" y="0"/>
                    <a:pt x="4489056" y="55880"/>
                    <a:pt x="4489056" y="124460"/>
                  </a:cubicBezTo>
                  <a:lnTo>
                    <a:pt x="4489056" y="535940"/>
                  </a:lnTo>
                  <a:cubicBezTo>
                    <a:pt x="4489056" y="604520"/>
                    <a:pt x="4433176" y="660400"/>
                    <a:pt x="4364596" y="660400"/>
                  </a:cubicBezTo>
                  <a:close/>
                </a:path>
              </a:pathLst>
            </a:custGeom>
            <a:solidFill>
              <a:srgbClr val="8C52FF"/>
            </a:solidFill>
          </p:spPr>
        </p:sp>
      </p:grpSp>
      <p:grpSp>
        <p:nvGrpSpPr>
          <p:cNvPr name="Group 13" id="13"/>
          <p:cNvGrpSpPr/>
          <p:nvPr/>
        </p:nvGrpSpPr>
        <p:grpSpPr>
          <a:xfrm rot="0">
            <a:off x="9527878" y="8562747"/>
            <a:ext cx="7621411" cy="1121211"/>
            <a:chOff x="0" y="0"/>
            <a:chExt cx="4489056" cy="660400"/>
          </a:xfrm>
        </p:grpSpPr>
        <p:sp>
          <p:nvSpPr>
            <p:cNvPr name="Freeform 14" id="14"/>
            <p:cNvSpPr/>
            <p:nvPr/>
          </p:nvSpPr>
          <p:spPr>
            <a:xfrm flipH="false" flipV="false" rot="0">
              <a:off x="0" y="0"/>
              <a:ext cx="4489056" cy="660400"/>
            </a:xfrm>
            <a:custGeom>
              <a:avLst/>
              <a:gdLst/>
              <a:ahLst/>
              <a:cxnLst/>
              <a:rect r="r" b="b" t="t" l="l"/>
              <a:pathLst>
                <a:path h="660400" w="4489056">
                  <a:moveTo>
                    <a:pt x="4364596" y="660400"/>
                  </a:moveTo>
                  <a:lnTo>
                    <a:pt x="124460" y="660400"/>
                  </a:lnTo>
                  <a:cubicBezTo>
                    <a:pt x="55880" y="660400"/>
                    <a:pt x="0" y="604520"/>
                    <a:pt x="0" y="535940"/>
                  </a:cubicBezTo>
                  <a:lnTo>
                    <a:pt x="0" y="124460"/>
                  </a:lnTo>
                  <a:cubicBezTo>
                    <a:pt x="0" y="55880"/>
                    <a:pt x="55880" y="0"/>
                    <a:pt x="124460" y="0"/>
                  </a:cubicBezTo>
                  <a:lnTo>
                    <a:pt x="4364596" y="0"/>
                  </a:lnTo>
                  <a:cubicBezTo>
                    <a:pt x="4433176" y="0"/>
                    <a:pt x="4489056" y="55880"/>
                    <a:pt x="4489056" y="124460"/>
                  </a:cubicBezTo>
                  <a:lnTo>
                    <a:pt x="4489056" y="535940"/>
                  </a:lnTo>
                  <a:cubicBezTo>
                    <a:pt x="4489056" y="604520"/>
                    <a:pt x="4433176" y="660400"/>
                    <a:pt x="4364596" y="660400"/>
                  </a:cubicBezTo>
                  <a:close/>
                </a:path>
              </a:pathLst>
            </a:custGeom>
            <a:solidFill>
              <a:srgbClr val="4609BF"/>
            </a:solidFill>
          </p:spPr>
        </p:sp>
      </p:grpSp>
      <p:grpSp>
        <p:nvGrpSpPr>
          <p:cNvPr name="Group 15" id="15"/>
          <p:cNvGrpSpPr/>
          <p:nvPr/>
        </p:nvGrpSpPr>
        <p:grpSpPr>
          <a:xfrm rot="0">
            <a:off x="1357959" y="3515039"/>
            <a:ext cx="1045739" cy="1045739"/>
            <a:chOff x="0" y="0"/>
            <a:chExt cx="812800" cy="812800"/>
          </a:xfrm>
        </p:grpSpPr>
        <p:sp>
          <p:nvSpPr>
            <p:cNvPr name="Freeform 16" id="1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52FF"/>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8" id="18"/>
          <p:cNvSpPr txBox="true"/>
          <p:nvPr/>
        </p:nvSpPr>
        <p:spPr>
          <a:xfrm rot="0">
            <a:off x="10719144" y="7037578"/>
            <a:ext cx="4958454" cy="59245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Poppins"/>
              </a:rPr>
              <a:t>Real-Time Optimization</a:t>
            </a:r>
          </a:p>
        </p:txBody>
      </p:sp>
      <p:sp>
        <p:nvSpPr>
          <p:cNvPr name="TextBox 19" id="19"/>
          <p:cNvSpPr txBox="true"/>
          <p:nvPr/>
        </p:nvSpPr>
        <p:spPr>
          <a:xfrm rot="0">
            <a:off x="10572463" y="3339711"/>
            <a:ext cx="5532242" cy="11734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Poppins"/>
              </a:rPr>
              <a:t>Compatible hardware Integration</a:t>
            </a:r>
          </a:p>
        </p:txBody>
      </p:sp>
      <p:sp>
        <p:nvSpPr>
          <p:cNvPr name="TextBox 20" id="20"/>
          <p:cNvSpPr txBox="true"/>
          <p:nvPr/>
        </p:nvSpPr>
        <p:spPr>
          <a:xfrm rot="0">
            <a:off x="11263025" y="5295655"/>
            <a:ext cx="4151117" cy="59245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Poppins"/>
              </a:rPr>
              <a:t>Resource Efficiency</a:t>
            </a:r>
          </a:p>
        </p:txBody>
      </p:sp>
      <p:sp>
        <p:nvSpPr>
          <p:cNvPr name="TextBox 21" id="21"/>
          <p:cNvSpPr txBox="true"/>
          <p:nvPr/>
        </p:nvSpPr>
        <p:spPr>
          <a:xfrm rot="0">
            <a:off x="10719144" y="8779500"/>
            <a:ext cx="5385560" cy="59245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Poppins"/>
              </a:rPr>
              <a:t>Improved Performance</a:t>
            </a:r>
          </a:p>
        </p:txBody>
      </p:sp>
      <p:grpSp>
        <p:nvGrpSpPr>
          <p:cNvPr name="Group 22" id="22"/>
          <p:cNvGrpSpPr/>
          <p:nvPr/>
        </p:nvGrpSpPr>
        <p:grpSpPr>
          <a:xfrm rot="0">
            <a:off x="16805729" y="8866036"/>
            <a:ext cx="453571" cy="453571"/>
            <a:chOff x="0" y="0"/>
            <a:chExt cx="812800" cy="812800"/>
          </a:xfrm>
        </p:grpSpPr>
        <p:sp>
          <p:nvSpPr>
            <p:cNvPr name="Freeform 23" id="2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52FF"/>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25" id="25"/>
          <p:cNvSpPr/>
          <p:nvPr/>
        </p:nvSpPr>
        <p:spPr>
          <a:xfrm rot="0">
            <a:off x="16915740" y="9092822"/>
            <a:ext cx="233549" cy="0"/>
          </a:xfrm>
          <a:prstGeom prst="line">
            <a:avLst/>
          </a:prstGeom>
          <a:ln cap="flat" w="28575">
            <a:solidFill>
              <a:srgbClr val="FFFFFF"/>
            </a:solidFill>
            <a:prstDash val="solid"/>
            <a:headEnd type="none" len="sm" w="sm"/>
            <a:tailEnd type="triangle" len="med" w="lg"/>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3EDE0"/>
        </a:solidFill>
      </p:bgPr>
    </p:bg>
    <p:spTree>
      <p:nvGrpSpPr>
        <p:cNvPr id="1" name=""/>
        <p:cNvGrpSpPr/>
        <p:nvPr/>
      </p:nvGrpSpPr>
      <p:grpSpPr>
        <a:xfrm>
          <a:off x="0" y="0"/>
          <a:ext cx="0" cy="0"/>
          <a:chOff x="0" y="0"/>
          <a:chExt cx="0" cy="0"/>
        </a:xfrm>
      </p:grpSpPr>
      <p:grpSp>
        <p:nvGrpSpPr>
          <p:cNvPr name="Group 2" id="2"/>
          <p:cNvGrpSpPr/>
          <p:nvPr/>
        </p:nvGrpSpPr>
        <p:grpSpPr>
          <a:xfrm rot="0">
            <a:off x="16805729" y="8866036"/>
            <a:ext cx="453571" cy="453571"/>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52F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rot="0">
            <a:off x="16915740" y="9092822"/>
            <a:ext cx="233549" cy="0"/>
          </a:xfrm>
          <a:prstGeom prst="line">
            <a:avLst/>
          </a:prstGeom>
          <a:ln cap="flat" w="28575">
            <a:solidFill>
              <a:srgbClr val="FFFFFF"/>
            </a:solidFill>
            <a:prstDash val="solid"/>
            <a:headEnd type="none" len="sm" w="sm"/>
            <a:tailEnd type="triangle" len="med" w="lg"/>
          </a:ln>
        </p:spPr>
      </p:sp>
      <p:sp>
        <p:nvSpPr>
          <p:cNvPr name="Freeform 6" id="6"/>
          <p:cNvSpPr/>
          <p:nvPr/>
        </p:nvSpPr>
        <p:spPr>
          <a:xfrm flipH="false" flipV="false" rot="0">
            <a:off x="3743425" y="2248261"/>
            <a:ext cx="10801149" cy="5790478"/>
          </a:xfrm>
          <a:custGeom>
            <a:avLst/>
            <a:gdLst/>
            <a:ahLst/>
            <a:cxnLst/>
            <a:rect r="r" b="b" t="t" l="l"/>
            <a:pathLst>
              <a:path h="5790478" w="10801149">
                <a:moveTo>
                  <a:pt x="0" y="0"/>
                </a:moveTo>
                <a:lnTo>
                  <a:pt x="10801150" y="0"/>
                </a:lnTo>
                <a:lnTo>
                  <a:pt x="10801150" y="5790478"/>
                </a:lnTo>
                <a:lnTo>
                  <a:pt x="0" y="5790478"/>
                </a:lnTo>
                <a:lnTo>
                  <a:pt x="0" y="0"/>
                </a:lnTo>
                <a:close/>
              </a:path>
            </a:pathLst>
          </a:custGeom>
          <a:blipFill>
            <a:blip r:embed="rId3"/>
            <a:stretch>
              <a:fillRect l="0" t="0" r="0" b="0"/>
            </a:stretch>
          </a:blipFill>
        </p:spPr>
      </p:sp>
      <p:grpSp>
        <p:nvGrpSpPr>
          <p:cNvPr name="Group 7" id="7"/>
          <p:cNvGrpSpPr/>
          <p:nvPr/>
        </p:nvGrpSpPr>
        <p:grpSpPr>
          <a:xfrm rot="0">
            <a:off x="1028700" y="756759"/>
            <a:ext cx="16547864" cy="8773481"/>
            <a:chOff x="0" y="0"/>
            <a:chExt cx="4358285" cy="2310711"/>
          </a:xfrm>
        </p:grpSpPr>
        <p:sp>
          <p:nvSpPr>
            <p:cNvPr name="Freeform 8" id="8"/>
            <p:cNvSpPr/>
            <p:nvPr/>
          </p:nvSpPr>
          <p:spPr>
            <a:xfrm flipH="false" flipV="false" rot="0">
              <a:off x="0" y="0"/>
              <a:ext cx="4358285" cy="2310711"/>
            </a:xfrm>
            <a:custGeom>
              <a:avLst/>
              <a:gdLst/>
              <a:ahLst/>
              <a:cxnLst/>
              <a:rect r="r" b="b" t="t" l="l"/>
              <a:pathLst>
                <a:path h="2310711" w="4358285">
                  <a:moveTo>
                    <a:pt x="32282" y="0"/>
                  </a:moveTo>
                  <a:lnTo>
                    <a:pt x="4326003" y="0"/>
                  </a:lnTo>
                  <a:cubicBezTo>
                    <a:pt x="4334565" y="0"/>
                    <a:pt x="4342776" y="3401"/>
                    <a:pt x="4348830" y="9455"/>
                  </a:cubicBezTo>
                  <a:cubicBezTo>
                    <a:pt x="4354884" y="15509"/>
                    <a:pt x="4358285" y="23720"/>
                    <a:pt x="4358285" y="32282"/>
                  </a:cubicBezTo>
                  <a:lnTo>
                    <a:pt x="4358285" y="2278430"/>
                  </a:lnTo>
                  <a:cubicBezTo>
                    <a:pt x="4358285" y="2286991"/>
                    <a:pt x="4354884" y="2295202"/>
                    <a:pt x="4348830" y="2301256"/>
                  </a:cubicBezTo>
                  <a:cubicBezTo>
                    <a:pt x="4342776" y="2307310"/>
                    <a:pt x="4334565" y="2310711"/>
                    <a:pt x="4326003" y="2310711"/>
                  </a:cubicBezTo>
                  <a:lnTo>
                    <a:pt x="32282" y="2310711"/>
                  </a:lnTo>
                  <a:cubicBezTo>
                    <a:pt x="23720" y="2310711"/>
                    <a:pt x="15509" y="2307310"/>
                    <a:pt x="9455" y="2301256"/>
                  </a:cubicBezTo>
                  <a:cubicBezTo>
                    <a:pt x="3401" y="2295202"/>
                    <a:pt x="0" y="2286991"/>
                    <a:pt x="0" y="2278430"/>
                  </a:cubicBezTo>
                  <a:lnTo>
                    <a:pt x="0" y="32282"/>
                  </a:lnTo>
                  <a:cubicBezTo>
                    <a:pt x="0" y="23720"/>
                    <a:pt x="3401" y="15509"/>
                    <a:pt x="9455" y="9455"/>
                  </a:cubicBezTo>
                  <a:cubicBezTo>
                    <a:pt x="15509" y="3401"/>
                    <a:pt x="23720" y="0"/>
                    <a:pt x="32282" y="0"/>
                  </a:cubicBezTo>
                  <a:close/>
                </a:path>
              </a:pathLst>
            </a:custGeom>
            <a:solidFill>
              <a:srgbClr val="8C52FF"/>
            </a:solidFill>
            <a:ln w="95250">
              <a:solidFill>
                <a:srgbClr val="672AE1"/>
              </a:solidFill>
            </a:ln>
          </p:spPr>
        </p:sp>
        <p:sp>
          <p:nvSpPr>
            <p:cNvPr name="TextBox 9" id="9"/>
            <p:cNvSpPr txBox="true"/>
            <p:nvPr/>
          </p:nvSpPr>
          <p:spPr>
            <a:xfrm>
              <a:off x="0" y="-57150"/>
              <a:ext cx="812800" cy="86995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3562132" y="2860127"/>
            <a:ext cx="10801149" cy="5790478"/>
          </a:xfrm>
          <a:custGeom>
            <a:avLst/>
            <a:gdLst/>
            <a:ahLst/>
            <a:cxnLst/>
            <a:rect r="r" b="b" t="t" l="l"/>
            <a:pathLst>
              <a:path h="5790478" w="10801149">
                <a:moveTo>
                  <a:pt x="0" y="0"/>
                </a:moveTo>
                <a:lnTo>
                  <a:pt x="10801149" y="0"/>
                </a:lnTo>
                <a:lnTo>
                  <a:pt x="10801149" y="5790478"/>
                </a:lnTo>
                <a:lnTo>
                  <a:pt x="0" y="5790478"/>
                </a:lnTo>
                <a:lnTo>
                  <a:pt x="0" y="0"/>
                </a:lnTo>
                <a:close/>
              </a:path>
            </a:pathLst>
          </a:custGeom>
          <a:blipFill>
            <a:blip r:embed="rId3"/>
            <a:stretch>
              <a:fillRect l="0" t="0" r="0" b="0"/>
            </a:stretch>
          </a:blipFill>
        </p:spPr>
      </p:sp>
      <p:sp>
        <p:nvSpPr>
          <p:cNvPr name="TextBox 11" id="11"/>
          <p:cNvSpPr txBox="true"/>
          <p:nvPr/>
        </p:nvSpPr>
        <p:spPr>
          <a:xfrm rot="0">
            <a:off x="1846511" y="1458691"/>
            <a:ext cx="9768596" cy="1146175"/>
          </a:xfrm>
          <a:prstGeom prst="rect">
            <a:avLst/>
          </a:prstGeom>
        </p:spPr>
        <p:txBody>
          <a:bodyPr anchor="t" rtlCol="false" tIns="0" lIns="0" bIns="0" rIns="0">
            <a:spAutoFit/>
          </a:bodyPr>
          <a:lstStyle/>
          <a:p>
            <a:pPr>
              <a:lnSpc>
                <a:spcPts val="4399"/>
              </a:lnSpc>
            </a:pPr>
            <a:r>
              <a:rPr lang="en-US" sz="4999">
                <a:solidFill>
                  <a:srgbClr val="FFFFFF"/>
                </a:solidFill>
                <a:latin typeface="Montserrat Bold"/>
              </a:rPr>
              <a:t>ALGORITHM IMPLEMENTATION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DAFpSnwqk4g</dc:identifier>
  <dcterms:modified xsi:type="dcterms:W3CDTF">2011-08-01T06:04:30Z</dcterms:modified>
  <cp:revision>1</cp:revision>
  <dc:title>Generic Grant Proposal Charity Presentation in Lavender Yellow Cream Corporate Clean Style</dc:title>
</cp:coreProperties>
</file>